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8" r:id="rId2"/>
    <p:sldId id="256" r:id="rId3"/>
    <p:sldId id="277" r:id="rId4"/>
    <p:sldId id="267" r:id="rId5"/>
    <p:sldId id="257" r:id="rId6"/>
    <p:sldId id="271" r:id="rId7"/>
    <p:sldId id="275" r:id="rId8"/>
    <p:sldId id="270" r:id="rId9"/>
    <p:sldId id="261" r:id="rId10"/>
    <p:sldId id="260" r:id="rId11"/>
    <p:sldId id="263" r:id="rId12"/>
    <p:sldId id="266" r:id="rId13"/>
    <p:sldId id="259" r:id="rId14"/>
    <p:sldId id="276" r:id="rId15"/>
    <p:sldId id="278" r:id="rId16"/>
    <p:sldId id="279" r:id="rId17"/>
    <p:sldId id="282" r:id="rId18"/>
    <p:sldId id="280" r:id="rId19"/>
    <p:sldId id="281" r:id="rId20"/>
    <p:sldId id="283" r:id="rId21"/>
    <p:sldId id="284" r:id="rId22"/>
    <p:sldId id="285" r:id="rId23"/>
    <p:sldId id="286" r:id="rId24"/>
    <p:sldId id="287" r:id="rId25"/>
    <p:sldId id="288" r:id="rId26"/>
    <p:sldId id="306" r:id="rId27"/>
    <p:sldId id="292" r:id="rId28"/>
    <p:sldId id="293" r:id="rId29"/>
    <p:sldId id="294" r:id="rId30"/>
    <p:sldId id="297" r:id="rId31"/>
    <p:sldId id="300" r:id="rId32"/>
    <p:sldId id="301" r:id="rId33"/>
    <p:sldId id="30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97" autoAdjust="0"/>
    <p:restoredTop sz="86474" autoAdjust="0"/>
  </p:normalViewPr>
  <p:slideViewPr>
    <p:cSldViewPr snapToGrid="0" snapToObjects="1">
      <p:cViewPr>
        <p:scale>
          <a:sx n="100" d="100"/>
          <a:sy n="100" d="100"/>
        </p:scale>
        <p:origin x="-1944" y="-108"/>
      </p:cViewPr>
      <p:guideLst>
        <p:guide orient="horz" pos="2160"/>
        <p:guide pos="2880"/>
      </p:guideLst>
    </p:cSldViewPr>
  </p:slideViewPr>
  <p:outlineViewPr>
    <p:cViewPr>
      <p:scale>
        <a:sx n="33" d="100"/>
        <a:sy n="33" d="100"/>
      </p:scale>
      <p:origin x="0" y="2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D9CF3-1E41-5140-B9A9-B8FEA7A95379}" type="datetimeFigureOut">
              <a:rPr lang="en-US" smtClean="0"/>
              <a:t>11/23/2018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897EF0-0AFA-7040-A933-14DD8768C6D6}" type="slidenum">
              <a:rPr lang="en-US" smtClean="0"/>
              <a:t>‹#›</a:t>
            </a:fld>
            <a:endParaRPr lang="en-US"/>
          </a:p>
        </p:txBody>
      </p:sp>
    </p:spTree>
    <p:extLst>
      <p:ext uri="{BB962C8B-B14F-4D97-AF65-F5344CB8AC3E}">
        <p14:creationId xmlns:p14="http://schemas.microsoft.com/office/powerpoint/2010/main" val="1393841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9BCC1-A2A1-4910-9AE4-E53835E92AF7}" type="slidenum">
              <a:rPr lang="en-US" smtClean="0"/>
              <a:t>1</a:t>
            </a:fld>
            <a:endParaRPr lang="en-US" dirty="0"/>
          </a:p>
        </p:txBody>
      </p:sp>
    </p:spTree>
    <p:extLst>
      <p:ext uri="{BB962C8B-B14F-4D97-AF65-F5344CB8AC3E}">
        <p14:creationId xmlns:p14="http://schemas.microsoft.com/office/powerpoint/2010/main" val="113726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22</a:t>
            </a:fld>
            <a:endParaRPr lang="en-US"/>
          </a:p>
        </p:txBody>
      </p:sp>
    </p:spTree>
    <p:extLst>
      <p:ext uri="{BB962C8B-B14F-4D97-AF65-F5344CB8AC3E}">
        <p14:creationId xmlns:p14="http://schemas.microsoft.com/office/powerpoint/2010/main" val="349772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23</a:t>
            </a:fld>
            <a:endParaRPr lang="en-US"/>
          </a:p>
        </p:txBody>
      </p:sp>
    </p:spTree>
    <p:extLst>
      <p:ext uri="{BB962C8B-B14F-4D97-AF65-F5344CB8AC3E}">
        <p14:creationId xmlns:p14="http://schemas.microsoft.com/office/powerpoint/2010/main" val="1375521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24</a:t>
            </a:fld>
            <a:endParaRPr lang="en-US"/>
          </a:p>
        </p:txBody>
      </p:sp>
    </p:spTree>
    <p:extLst>
      <p:ext uri="{BB962C8B-B14F-4D97-AF65-F5344CB8AC3E}">
        <p14:creationId xmlns:p14="http://schemas.microsoft.com/office/powerpoint/2010/main" val="45048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25</a:t>
            </a:fld>
            <a:endParaRPr lang="en-US"/>
          </a:p>
        </p:txBody>
      </p:sp>
    </p:spTree>
    <p:extLst>
      <p:ext uri="{BB962C8B-B14F-4D97-AF65-F5344CB8AC3E}">
        <p14:creationId xmlns:p14="http://schemas.microsoft.com/office/powerpoint/2010/main" val="291651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26</a:t>
            </a:fld>
            <a:endParaRPr lang="en-US"/>
          </a:p>
        </p:txBody>
      </p:sp>
    </p:spTree>
    <p:extLst>
      <p:ext uri="{BB962C8B-B14F-4D97-AF65-F5344CB8AC3E}">
        <p14:creationId xmlns:p14="http://schemas.microsoft.com/office/powerpoint/2010/main" val="1800535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27</a:t>
            </a:fld>
            <a:endParaRPr lang="en-US"/>
          </a:p>
        </p:txBody>
      </p:sp>
    </p:spTree>
    <p:extLst>
      <p:ext uri="{BB962C8B-B14F-4D97-AF65-F5344CB8AC3E}">
        <p14:creationId xmlns:p14="http://schemas.microsoft.com/office/powerpoint/2010/main" val="35620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28</a:t>
            </a:fld>
            <a:endParaRPr lang="en-US"/>
          </a:p>
        </p:txBody>
      </p:sp>
    </p:spTree>
    <p:extLst>
      <p:ext uri="{BB962C8B-B14F-4D97-AF65-F5344CB8AC3E}">
        <p14:creationId xmlns:p14="http://schemas.microsoft.com/office/powerpoint/2010/main" val="166763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29</a:t>
            </a:fld>
            <a:endParaRPr lang="en-US"/>
          </a:p>
        </p:txBody>
      </p:sp>
    </p:spTree>
    <p:extLst>
      <p:ext uri="{BB962C8B-B14F-4D97-AF65-F5344CB8AC3E}">
        <p14:creationId xmlns:p14="http://schemas.microsoft.com/office/powerpoint/2010/main" val="4088022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30</a:t>
            </a:fld>
            <a:endParaRPr lang="en-US"/>
          </a:p>
        </p:txBody>
      </p:sp>
    </p:spTree>
    <p:extLst>
      <p:ext uri="{BB962C8B-B14F-4D97-AF65-F5344CB8AC3E}">
        <p14:creationId xmlns:p14="http://schemas.microsoft.com/office/powerpoint/2010/main" val="42685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31</a:t>
            </a:fld>
            <a:endParaRPr lang="en-US"/>
          </a:p>
        </p:txBody>
      </p:sp>
    </p:spTree>
    <p:extLst>
      <p:ext uri="{BB962C8B-B14F-4D97-AF65-F5344CB8AC3E}">
        <p14:creationId xmlns:p14="http://schemas.microsoft.com/office/powerpoint/2010/main" val="61216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5</a:t>
            </a:fld>
            <a:endParaRPr lang="en-US"/>
          </a:p>
        </p:txBody>
      </p:sp>
    </p:spTree>
    <p:extLst>
      <p:ext uri="{BB962C8B-B14F-4D97-AF65-F5344CB8AC3E}">
        <p14:creationId xmlns:p14="http://schemas.microsoft.com/office/powerpoint/2010/main" val="3588792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32</a:t>
            </a:fld>
            <a:endParaRPr lang="en-US"/>
          </a:p>
        </p:txBody>
      </p:sp>
    </p:spTree>
    <p:extLst>
      <p:ext uri="{BB962C8B-B14F-4D97-AF65-F5344CB8AC3E}">
        <p14:creationId xmlns:p14="http://schemas.microsoft.com/office/powerpoint/2010/main" val="239791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33</a:t>
            </a:fld>
            <a:endParaRPr lang="en-US"/>
          </a:p>
        </p:txBody>
      </p:sp>
    </p:spTree>
    <p:extLst>
      <p:ext uri="{BB962C8B-B14F-4D97-AF65-F5344CB8AC3E}">
        <p14:creationId xmlns:p14="http://schemas.microsoft.com/office/powerpoint/2010/main" val="132892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6</a:t>
            </a:fld>
            <a:endParaRPr lang="en-US"/>
          </a:p>
        </p:txBody>
      </p:sp>
    </p:spTree>
    <p:extLst>
      <p:ext uri="{BB962C8B-B14F-4D97-AF65-F5344CB8AC3E}">
        <p14:creationId xmlns:p14="http://schemas.microsoft.com/office/powerpoint/2010/main" val="294142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8</a:t>
            </a:fld>
            <a:endParaRPr lang="en-US"/>
          </a:p>
        </p:txBody>
      </p:sp>
    </p:spTree>
    <p:extLst>
      <p:ext uri="{BB962C8B-B14F-4D97-AF65-F5344CB8AC3E}">
        <p14:creationId xmlns:p14="http://schemas.microsoft.com/office/powerpoint/2010/main" val="302377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11</a:t>
            </a:fld>
            <a:endParaRPr lang="en-US"/>
          </a:p>
        </p:txBody>
      </p:sp>
    </p:spTree>
    <p:extLst>
      <p:ext uri="{BB962C8B-B14F-4D97-AF65-F5344CB8AC3E}">
        <p14:creationId xmlns:p14="http://schemas.microsoft.com/office/powerpoint/2010/main" val="235527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13</a:t>
            </a:fld>
            <a:endParaRPr lang="en-US"/>
          </a:p>
        </p:txBody>
      </p:sp>
    </p:spTree>
    <p:extLst>
      <p:ext uri="{BB962C8B-B14F-4D97-AF65-F5344CB8AC3E}">
        <p14:creationId xmlns:p14="http://schemas.microsoft.com/office/powerpoint/2010/main" val="110208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16</a:t>
            </a:fld>
            <a:endParaRPr lang="en-US"/>
          </a:p>
        </p:txBody>
      </p:sp>
    </p:spTree>
    <p:extLst>
      <p:ext uri="{BB962C8B-B14F-4D97-AF65-F5344CB8AC3E}">
        <p14:creationId xmlns:p14="http://schemas.microsoft.com/office/powerpoint/2010/main" val="56605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20</a:t>
            </a:fld>
            <a:endParaRPr lang="en-US"/>
          </a:p>
        </p:txBody>
      </p:sp>
    </p:spTree>
    <p:extLst>
      <p:ext uri="{BB962C8B-B14F-4D97-AF65-F5344CB8AC3E}">
        <p14:creationId xmlns:p14="http://schemas.microsoft.com/office/powerpoint/2010/main" val="339605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97EF0-0AFA-7040-A933-14DD8768C6D6}" type="slidenum">
              <a:rPr lang="en-US" smtClean="0"/>
              <a:t>21</a:t>
            </a:fld>
            <a:endParaRPr lang="en-US"/>
          </a:p>
        </p:txBody>
      </p:sp>
    </p:spTree>
    <p:extLst>
      <p:ext uri="{BB962C8B-B14F-4D97-AF65-F5344CB8AC3E}">
        <p14:creationId xmlns:p14="http://schemas.microsoft.com/office/powerpoint/2010/main" val="43697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503F0D62-9429-5643-96A1-D0BFD51E4F4C}"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118444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3F0D62-9429-5643-96A1-D0BFD51E4F4C}"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256777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3F0D62-9429-5643-96A1-D0BFD51E4F4C}"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213117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3F0D62-9429-5643-96A1-D0BFD51E4F4C}"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66990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03F0D62-9429-5643-96A1-D0BFD51E4F4C}"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123646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03F0D62-9429-5643-96A1-D0BFD51E4F4C}"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19564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03F0D62-9429-5643-96A1-D0BFD51E4F4C}" type="datetimeFigureOut">
              <a:rPr lang="en-US" smtClean="0"/>
              <a:t>11/23/2018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73303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03F0D62-9429-5643-96A1-D0BFD51E4F4C}" type="datetimeFigureOut">
              <a:rPr lang="en-US" smtClean="0"/>
              <a:t>11/23/2018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53832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F0D62-9429-5643-96A1-D0BFD51E4F4C}" type="datetimeFigureOut">
              <a:rPr lang="en-US" smtClean="0"/>
              <a:t>11/23/2018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41825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3F0D62-9429-5643-96A1-D0BFD51E4F4C}"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70801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3F0D62-9429-5643-96A1-D0BFD51E4F4C}"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FA142-AC49-AE4D-8003-03916D07E707}" type="slidenum">
              <a:rPr lang="en-US" smtClean="0"/>
              <a:t>‹#›</a:t>
            </a:fld>
            <a:endParaRPr lang="en-US"/>
          </a:p>
        </p:txBody>
      </p:sp>
    </p:spTree>
    <p:extLst>
      <p:ext uri="{BB962C8B-B14F-4D97-AF65-F5344CB8AC3E}">
        <p14:creationId xmlns:p14="http://schemas.microsoft.com/office/powerpoint/2010/main" val="221505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F0D62-9429-5643-96A1-D0BFD51E4F4C}" type="datetimeFigureOut">
              <a:rPr lang="en-US" smtClean="0"/>
              <a:t>11/23/2018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FA142-AC49-AE4D-8003-03916D07E707}" type="slidenum">
              <a:rPr lang="en-US" smtClean="0"/>
              <a:t>‹#›</a:t>
            </a:fld>
            <a:endParaRPr lang="en-US"/>
          </a:p>
        </p:txBody>
      </p:sp>
    </p:spTree>
    <p:extLst>
      <p:ext uri="{BB962C8B-B14F-4D97-AF65-F5344CB8AC3E}">
        <p14:creationId xmlns:p14="http://schemas.microsoft.com/office/powerpoint/2010/main" val="207426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178" r="11755"/>
          <a:stretch/>
        </p:blipFill>
        <p:spPr>
          <a:xfrm>
            <a:off x="0" y="-1"/>
            <a:ext cx="9144000" cy="68596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365104"/>
            <a:ext cx="9143995" cy="2451651"/>
          </a:xfrm>
          <a:prstGeom prst="rect">
            <a:avLst/>
          </a:prstGeom>
        </p:spPr>
      </p:pic>
    </p:spTree>
    <p:extLst>
      <p:ext uri="{BB962C8B-B14F-4D97-AF65-F5344CB8AC3E}">
        <p14:creationId xmlns:p14="http://schemas.microsoft.com/office/powerpoint/2010/main" val="4243984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3329965"/>
            <a:ext cx="7950200" cy="3420128"/>
          </a:xfrm>
          <a:prstGeom prst="rect">
            <a:avLst/>
          </a:prstGeom>
          <a:solidFill>
            <a:schemeClr val="tx1"/>
          </a:solidFill>
          <a:ln w="28575" cmpd="sng">
            <a:solidFill>
              <a:schemeClr val="tx1"/>
            </a:solidFill>
          </a:ln>
        </p:spPr>
      </p:pic>
      <p:sp>
        <p:nvSpPr>
          <p:cNvPr id="5" name="TextBox 4"/>
          <p:cNvSpPr txBox="1"/>
          <p:nvPr/>
        </p:nvSpPr>
        <p:spPr>
          <a:xfrm>
            <a:off x="1553837" y="125259"/>
            <a:ext cx="6201841" cy="523220"/>
          </a:xfrm>
          <a:prstGeom prst="rect">
            <a:avLst/>
          </a:prstGeom>
          <a:noFill/>
        </p:spPr>
        <p:txBody>
          <a:bodyPr wrap="square" rtlCol="0">
            <a:spAutoFit/>
          </a:bodyPr>
          <a:lstStyle/>
          <a:p>
            <a:r>
              <a:rPr lang="en-US" sz="2800" dirty="0" smtClean="0"/>
              <a:t>The Prince of Wales and the Repulse</a:t>
            </a:r>
            <a:endParaRPr lang="en-US" sz="2800" dirty="0"/>
          </a:p>
        </p:txBody>
      </p:sp>
      <p:sp>
        <p:nvSpPr>
          <p:cNvPr id="6" name="TextBox 5"/>
          <p:cNvSpPr txBox="1"/>
          <p:nvPr/>
        </p:nvSpPr>
        <p:spPr>
          <a:xfrm>
            <a:off x="94581" y="648479"/>
            <a:ext cx="9049419" cy="2585323"/>
          </a:xfrm>
          <a:prstGeom prst="rect">
            <a:avLst/>
          </a:prstGeom>
          <a:noFill/>
        </p:spPr>
        <p:txBody>
          <a:bodyPr wrap="square" rtlCol="0">
            <a:spAutoFit/>
          </a:bodyPr>
          <a:lstStyle/>
          <a:p>
            <a:pPr algn="just"/>
            <a:r>
              <a:rPr lang="en-US" dirty="0" smtClean="0"/>
              <a:t>As a result of sending a large number of aircraft to Russia and the ill-fated Greek campaign, 600 first-rate planes were not available for use in Singapore and the only way it could be reinforced was by the navy. The navy’s old ships would be hopelessly outclassed by the modern Japanese navy so Churchill decided to send the </a:t>
            </a:r>
            <a:r>
              <a:rPr lang="en-US" i="1" dirty="0" smtClean="0"/>
              <a:t>Prince of Wales</a:t>
            </a:r>
            <a:r>
              <a:rPr lang="en-US" dirty="0" smtClean="0"/>
              <a:t>, despite her mediocre performance against the </a:t>
            </a:r>
            <a:r>
              <a:rPr lang="en-US" i="1" dirty="0" err="1" smtClean="0"/>
              <a:t>Bismark</a:t>
            </a:r>
            <a:r>
              <a:rPr lang="en-US" dirty="0" smtClean="0"/>
              <a:t>, along with the old battle cruiser </a:t>
            </a:r>
            <a:r>
              <a:rPr lang="en-US" i="1" dirty="0" smtClean="0"/>
              <a:t>Repulse</a:t>
            </a:r>
            <a:r>
              <a:rPr lang="en-US" dirty="0" smtClean="0"/>
              <a:t>. It was also planned to send the aircraft carrier </a:t>
            </a:r>
            <a:r>
              <a:rPr lang="en-US" i="1" dirty="0" smtClean="0"/>
              <a:t>Indomitable</a:t>
            </a:r>
            <a:r>
              <a:rPr lang="en-US" dirty="0" smtClean="0"/>
              <a:t> as well but she had ran aground. It was actually a futile gesture. Four hundred miles from Singapore they were attacked and sunk by 88 bombers and torpedo-bombers from Indo-Chinese land bases with the loss of 840 lives. Without air cover the days of the battleship were over. </a:t>
            </a:r>
            <a:endParaRPr lang="en-US" dirty="0"/>
          </a:p>
        </p:txBody>
      </p:sp>
      <p:sp>
        <p:nvSpPr>
          <p:cNvPr id="2" name="TextBox 1"/>
          <p:cNvSpPr txBox="1"/>
          <p:nvPr/>
        </p:nvSpPr>
        <p:spPr>
          <a:xfrm>
            <a:off x="825500" y="3373195"/>
            <a:ext cx="5148665" cy="369332"/>
          </a:xfrm>
          <a:prstGeom prst="rect">
            <a:avLst/>
          </a:prstGeom>
          <a:noFill/>
        </p:spPr>
        <p:txBody>
          <a:bodyPr wrap="none" rtlCol="0">
            <a:spAutoFit/>
          </a:bodyPr>
          <a:lstStyle/>
          <a:p>
            <a:r>
              <a:rPr lang="en-US" dirty="0" smtClean="0"/>
              <a:t>Without air protection the ships were sitting ducks</a:t>
            </a:r>
            <a:endParaRPr lang="en-US" dirty="0"/>
          </a:p>
        </p:txBody>
      </p:sp>
    </p:spTree>
    <p:extLst>
      <p:ext uri="{BB962C8B-B14F-4D97-AF65-F5344CB8AC3E}">
        <p14:creationId xmlns:p14="http://schemas.microsoft.com/office/powerpoint/2010/main" val="701487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21394" y="2684036"/>
            <a:ext cx="6032262" cy="369332"/>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2480554" y="-133055"/>
            <a:ext cx="6663446" cy="4222456"/>
          </a:xfrm>
          <a:prstGeom prst="rect">
            <a:avLst/>
          </a:prstGeom>
          <a:solidFill>
            <a:schemeClr val="tx1"/>
          </a:solidFill>
          <a:ln w="28575" cmpd="sng">
            <a:solidFill>
              <a:schemeClr val="tx1"/>
            </a:solidFill>
          </a:ln>
        </p:spPr>
      </p:pic>
      <p:pic>
        <p:nvPicPr>
          <p:cNvPr id="2" name="Picture 1" descr="c970399c6d3420471b9269eb72d071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2554357" cy="4051300"/>
          </a:xfrm>
          <a:prstGeom prst="rect">
            <a:avLst/>
          </a:prstGeom>
          <a:ln w="19050" cmpd="sng">
            <a:solidFill>
              <a:schemeClr val="tx1"/>
            </a:solidFill>
          </a:ln>
        </p:spPr>
      </p:pic>
      <p:pic>
        <p:nvPicPr>
          <p:cNvPr id="3" name="Picture 2" descr="ChiHa960x64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4089401"/>
            <a:ext cx="4210049" cy="2806700"/>
          </a:xfrm>
          <a:prstGeom prst="rect">
            <a:avLst/>
          </a:prstGeom>
          <a:ln w="28575" cmpd="sng">
            <a:solidFill>
              <a:schemeClr val="tx1"/>
            </a:solidFill>
          </a:ln>
        </p:spPr>
      </p:pic>
      <p:sp>
        <p:nvSpPr>
          <p:cNvPr id="5" name="TextBox 4"/>
          <p:cNvSpPr txBox="1"/>
          <p:nvPr/>
        </p:nvSpPr>
        <p:spPr>
          <a:xfrm>
            <a:off x="4452123" y="4260941"/>
            <a:ext cx="4341904" cy="461665"/>
          </a:xfrm>
          <a:prstGeom prst="rect">
            <a:avLst/>
          </a:prstGeom>
          <a:noFill/>
          <a:ln>
            <a:solidFill>
              <a:schemeClr val="tx1"/>
            </a:solidFill>
          </a:ln>
        </p:spPr>
        <p:txBody>
          <a:bodyPr wrap="none" rtlCol="0">
            <a:spAutoFit/>
          </a:bodyPr>
          <a:lstStyle/>
          <a:p>
            <a:r>
              <a:rPr lang="en-US" sz="2400" dirty="0" smtClean="0"/>
              <a:t>Japanese Invasion of Singapore</a:t>
            </a:r>
            <a:endParaRPr lang="en-US" sz="2400" dirty="0"/>
          </a:p>
        </p:txBody>
      </p:sp>
      <p:pic>
        <p:nvPicPr>
          <p:cNvPr id="11" name="Picture 10"/>
          <p:cNvPicPr>
            <a:picLocks noChangeAspect="1"/>
          </p:cNvPicPr>
          <p:nvPr/>
        </p:nvPicPr>
        <p:blipFill>
          <a:blip r:embed="rId6"/>
          <a:stretch>
            <a:fillRect/>
          </a:stretch>
        </p:blipFill>
        <p:spPr>
          <a:xfrm>
            <a:off x="5568948" y="4824206"/>
            <a:ext cx="2049375" cy="1936659"/>
          </a:xfrm>
          <a:prstGeom prst="rect">
            <a:avLst/>
          </a:prstGeom>
          <a:ln w="28575" cmpd="sng">
            <a:solidFill>
              <a:schemeClr val="tx1"/>
            </a:solidFill>
          </a:ln>
        </p:spPr>
      </p:pic>
    </p:spTree>
    <p:extLst>
      <p:ext uri="{BB962C8B-B14F-4D97-AF65-F5344CB8AC3E}">
        <p14:creationId xmlns:p14="http://schemas.microsoft.com/office/powerpoint/2010/main" val="4147656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5676" y="49119"/>
            <a:ext cx="5350608" cy="523220"/>
          </a:xfrm>
          <a:prstGeom prst="rect">
            <a:avLst/>
          </a:prstGeom>
          <a:noFill/>
        </p:spPr>
        <p:txBody>
          <a:bodyPr wrap="square" rtlCol="0">
            <a:spAutoFit/>
          </a:bodyPr>
          <a:lstStyle/>
          <a:p>
            <a:pPr algn="ctr"/>
            <a:r>
              <a:rPr lang="en-US" sz="2800" dirty="0" smtClean="0"/>
              <a:t>Airpower</a:t>
            </a:r>
            <a:endParaRPr lang="en-US" sz="2800" dirty="0"/>
          </a:p>
        </p:txBody>
      </p:sp>
      <p:sp>
        <p:nvSpPr>
          <p:cNvPr id="3" name="TextBox 2"/>
          <p:cNvSpPr txBox="1"/>
          <p:nvPr/>
        </p:nvSpPr>
        <p:spPr>
          <a:xfrm>
            <a:off x="229698" y="617790"/>
            <a:ext cx="8687982" cy="6186310"/>
          </a:xfrm>
          <a:prstGeom prst="rect">
            <a:avLst/>
          </a:prstGeom>
          <a:noFill/>
        </p:spPr>
        <p:txBody>
          <a:bodyPr wrap="square" rtlCol="0">
            <a:spAutoFit/>
          </a:bodyPr>
          <a:lstStyle/>
          <a:p>
            <a:r>
              <a:rPr lang="en-US" dirty="0" smtClean="0"/>
              <a:t>The Chiefs of Staff had estimated that the defense of Malaya required 22 squadrons of planes consisting of 336 aircraft. They believed they would be capable of sinking 70% of an attacking naval force. The RAF put the number at around 556. The Japanese had around 700 aircraft at their disposal. </a:t>
            </a:r>
          </a:p>
          <a:p>
            <a:endParaRPr lang="en-US" dirty="0" smtClean="0"/>
          </a:p>
          <a:p>
            <a:r>
              <a:rPr lang="en-US" dirty="0" smtClean="0"/>
              <a:t>On the ground at that time the British had 141 second rate aircraft consisting of 17 </a:t>
            </a:r>
            <a:r>
              <a:rPr lang="en-US" dirty="0" err="1" smtClean="0"/>
              <a:t>Hudsons</a:t>
            </a:r>
            <a:r>
              <a:rPr lang="en-US" dirty="0" smtClean="0"/>
              <a:t>, 34 Blenheim bombers, 27 </a:t>
            </a:r>
            <a:r>
              <a:rPr lang="en-US" dirty="0" err="1" smtClean="0"/>
              <a:t>Wilderbeeste</a:t>
            </a:r>
            <a:r>
              <a:rPr lang="en-US" dirty="0" smtClean="0"/>
              <a:t> torpedo bombers, 10 Blenheim night-fighters, 3 Catalina flying boats, 4 Swordfish, 5 Sharks and 41 Brewster Buffalos. A total of just 158 very low quality aircraft. All of the above were hopelessly outclassed by the Japanese Zeros. </a:t>
            </a:r>
          </a:p>
          <a:p>
            <a:endParaRPr lang="en-US" dirty="0" smtClean="0"/>
          </a:p>
          <a:p>
            <a:r>
              <a:rPr lang="en-US" dirty="0" smtClean="0"/>
              <a:t>One reason for the lack of up-to-date fighters was that</a:t>
            </a:r>
          </a:p>
          <a:p>
            <a:r>
              <a:rPr lang="en-US" dirty="0" smtClean="0"/>
              <a:t>Churchill had sent 200 Hurricane fighters to Russia to </a:t>
            </a:r>
          </a:p>
          <a:p>
            <a:r>
              <a:rPr lang="en-US" dirty="0" smtClean="0"/>
              <a:t>help his new Allies in Russia withstand the German</a:t>
            </a:r>
          </a:p>
          <a:p>
            <a:r>
              <a:rPr lang="en-US" dirty="0" smtClean="0"/>
              <a:t>invasion. Many aircraft were also sent to take part in</a:t>
            </a:r>
          </a:p>
          <a:p>
            <a:r>
              <a:rPr lang="en-US" dirty="0" smtClean="0"/>
              <a:t>the ill-fated Greek campaign.</a:t>
            </a:r>
          </a:p>
          <a:p>
            <a:endParaRPr lang="en-US" dirty="0" smtClean="0"/>
          </a:p>
          <a:p>
            <a:r>
              <a:rPr lang="en-US" dirty="0" smtClean="0"/>
              <a:t>In Churchill’s own words “I do not remember to have</a:t>
            </a:r>
          </a:p>
          <a:p>
            <a:r>
              <a:rPr lang="en-US" dirty="0" smtClean="0"/>
              <a:t>given my approval to these very large diversions of</a:t>
            </a:r>
          </a:p>
          <a:p>
            <a:r>
              <a:rPr lang="en-US" dirty="0" smtClean="0"/>
              <a:t>Forces.</a:t>
            </a:r>
            <a:r>
              <a:rPr lang="en-US" dirty="0"/>
              <a:t> </a:t>
            </a:r>
            <a:r>
              <a:rPr lang="en-US" dirty="0" smtClean="0"/>
              <a:t>The political situation in the Far East does </a:t>
            </a:r>
          </a:p>
          <a:p>
            <a:r>
              <a:rPr lang="en-US" dirty="0" smtClean="0"/>
              <a:t>not seem to require the maintenance of such large </a:t>
            </a:r>
          </a:p>
          <a:p>
            <a:r>
              <a:rPr lang="en-US" dirty="0" smtClean="0"/>
              <a:t>Forces there at this time”.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9786" y="3251200"/>
            <a:ext cx="2647814" cy="3510246"/>
          </a:xfrm>
          <a:prstGeom prst="rect">
            <a:avLst/>
          </a:prstGeom>
          <a:ln w="38100" cmpd="sng">
            <a:solidFill>
              <a:schemeClr val="tx1"/>
            </a:solidFill>
          </a:ln>
        </p:spPr>
      </p:pic>
    </p:spTree>
    <p:extLst>
      <p:ext uri="{BB962C8B-B14F-4D97-AF65-F5344CB8AC3E}">
        <p14:creationId xmlns:p14="http://schemas.microsoft.com/office/powerpoint/2010/main" val="79482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3789" y="131986"/>
            <a:ext cx="2697167" cy="1780130"/>
          </a:xfrm>
          <a:prstGeom prst="rect">
            <a:avLst/>
          </a:prstGeom>
          <a:ln w="19050" cmpd="sng">
            <a:solidFill>
              <a:srgbClr val="0000FF"/>
            </a:solidFill>
          </a:ln>
        </p:spPr>
      </p:pic>
      <p:pic>
        <p:nvPicPr>
          <p:cNvPr id="6" name="Picture 5"/>
          <p:cNvPicPr>
            <a:picLocks noChangeAspect="1"/>
          </p:cNvPicPr>
          <p:nvPr/>
        </p:nvPicPr>
        <p:blipFill>
          <a:blip r:embed="rId4"/>
          <a:stretch>
            <a:fillRect/>
          </a:stretch>
        </p:blipFill>
        <p:spPr>
          <a:xfrm>
            <a:off x="6464390" y="131986"/>
            <a:ext cx="2373509" cy="1780131"/>
          </a:xfrm>
          <a:prstGeom prst="rect">
            <a:avLst/>
          </a:prstGeom>
          <a:ln w="19050" cmpd="sng">
            <a:solidFill>
              <a:srgbClr val="0000FF"/>
            </a:solidFill>
          </a:ln>
        </p:spPr>
      </p:pic>
      <p:pic>
        <p:nvPicPr>
          <p:cNvPr id="7" name="Picture 6"/>
          <p:cNvPicPr>
            <a:picLocks noChangeAspect="1"/>
          </p:cNvPicPr>
          <p:nvPr/>
        </p:nvPicPr>
        <p:blipFill>
          <a:blip r:embed="rId5"/>
          <a:stretch>
            <a:fillRect/>
          </a:stretch>
        </p:blipFill>
        <p:spPr>
          <a:xfrm>
            <a:off x="3268001" y="131986"/>
            <a:ext cx="2869916" cy="1780131"/>
          </a:xfrm>
          <a:prstGeom prst="rect">
            <a:avLst/>
          </a:prstGeom>
          <a:ln w="19050" cmpd="sng">
            <a:solidFill>
              <a:srgbClr val="0000FF"/>
            </a:solidFill>
          </a:ln>
        </p:spPr>
      </p:pic>
      <p:pic>
        <p:nvPicPr>
          <p:cNvPr id="8" name="Picture 7"/>
          <p:cNvPicPr>
            <a:picLocks noChangeAspect="1"/>
          </p:cNvPicPr>
          <p:nvPr/>
        </p:nvPicPr>
        <p:blipFill>
          <a:blip r:embed="rId6"/>
          <a:stretch>
            <a:fillRect/>
          </a:stretch>
        </p:blipFill>
        <p:spPr>
          <a:xfrm>
            <a:off x="153789" y="2288659"/>
            <a:ext cx="2697167" cy="1772179"/>
          </a:xfrm>
          <a:prstGeom prst="rect">
            <a:avLst/>
          </a:prstGeom>
          <a:ln w="19050" cmpd="sng">
            <a:solidFill>
              <a:srgbClr val="0000FF"/>
            </a:solidFill>
          </a:ln>
        </p:spPr>
      </p:pic>
      <p:pic>
        <p:nvPicPr>
          <p:cNvPr id="9" name="Picture 8"/>
          <p:cNvPicPr>
            <a:picLocks noChangeAspect="1"/>
          </p:cNvPicPr>
          <p:nvPr/>
        </p:nvPicPr>
        <p:blipFill>
          <a:blip r:embed="rId7"/>
          <a:stretch>
            <a:fillRect/>
          </a:stretch>
        </p:blipFill>
        <p:spPr>
          <a:xfrm>
            <a:off x="3247954" y="2288659"/>
            <a:ext cx="2869916" cy="1772179"/>
          </a:xfrm>
          <a:prstGeom prst="rect">
            <a:avLst/>
          </a:prstGeom>
          <a:ln w="19050" cmpd="sng">
            <a:solidFill>
              <a:srgbClr val="0000FF"/>
            </a:solidFill>
          </a:ln>
        </p:spPr>
      </p:pic>
      <p:pic>
        <p:nvPicPr>
          <p:cNvPr id="10" name="Picture 9"/>
          <p:cNvPicPr>
            <a:picLocks noChangeAspect="1"/>
          </p:cNvPicPr>
          <p:nvPr/>
        </p:nvPicPr>
        <p:blipFill>
          <a:blip r:embed="rId8"/>
          <a:stretch>
            <a:fillRect/>
          </a:stretch>
        </p:blipFill>
        <p:spPr>
          <a:xfrm>
            <a:off x="6367614" y="2288659"/>
            <a:ext cx="2662044" cy="1772179"/>
          </a:xfrm>
          <a:prstGeom prst="rect">
            <a:avLst/>
          </a:prstGeom>
          <a:ln w="19050" cmpd="sng">
            <a:solidFill>
              <a:srgbClr val="0000FF"/>
            </a:solidFill>
          </a:ln>
        </p:spPr>
      </p:pic>
      <p:pic>
        <p:nvPicPr>
          <p:cNvPr id="11" name="Picture 10"/>
          <p:cNvPicPr>
            <a:picLocks noChangeAspect="1"/>
          </p:cNvPicPr>
          <p:nvPr/>
        </p:nvPicPr>
        <p:blipFill>
          <a:blip r:embed="rId9"/>
          <a:stretch>
            <a:fillRect/>
          </a:stretch>
        </p:blipFill>
        <p:spPr>
          <a:xfrm>
            <a:off x="153789" y="4430170"/>
            <a:ext cx="2505008" cy="1665830"/>
          </a:xfrm>
          <a:prstGeom prst="rect">
            <a:avLst/>
          </a:prstGeom>
          <a:ln w="19050" cmpd="sng">
            <a:solidFill>
              <a:srgbClr val="0000FF"/>
            </a:solidFill>
          </a:ln>
        </p:spPr>
      </p:pic>
      <p:sp>
        <p:nvSpPr>
          <p:cNvPr id="12" name="TextBox 11"/>
          <p:cNvSpPr txBox="1"/>
          <p:nvPr/>
        </p:nvSpPr>
        <p:spPr>
          <a:xfrm>
            <a:off x="324278" y="1912116"/>
            <a:ext cx="8513621" cy="369332"/>
          </a:xfrm>
          <a:prstGeom prst="rect">
            <a:avLst/>
          </a:prstGeom>
          <a:noFill/>
        </p:spPr>
        <p:txBody>
          <a:bodyPr wrap="square" rtlCol="0">
            <a:spAutoFit/>
          </a:bodyPr>
          <a:lstStyle/>
          <a:p>
            <a:r>
              <a:rPr lang="en-US" dirty="0" smtClean="0"/>
              <a:t>             Hudson                              Catalina Flying Boat                     Blenheim bomber </a:t>
            </a:r>
            <a:endParaRPr lang="en-US" dirty="0"/>
          </a:p>
        </p:txBody>
      </p:sp>
      <p:sp>
        <p:nvSpPr>
          <p:cNvPr id="13" name="TextBox 12"/>
          <p:cNvSpPr txBox="1"/>
          <p:nvPr/>
        </p:nvSpPr>
        <p:spPr>
          <a:xfrm>
            <a:off x="153789" y="4060838"/>
            <a:ext cx="8875869" cy="369332"/>
          </a:xfrm>
          <a:prstGeom prst="rect">
            <a:avLst/>
          </a:prstGeom>
          <a:noFill/>
        </p:spPr>
        <p:txBody>
          <a:bodyPr wrap="square" rtlCol="0">
            <a:spAutoFit/>
          </a:bodyPr>
          <a:lstStyle/>
          <a:p>
            <a:r>
              <a:rPr lang="en-US" dirty="0" smtClean="0"/>
              <a:t>              Swordfish                              Blackburn Shark                         Brewster Buffalo</a:t>
            </a:r>
            <a:endParaRPr lang="en-US" dirty="0"/>
          </a:p>
        </p:txBody>
      </p:sp>
      <p:pic>
        <p:nvPicPr>
          <p:cNvPr id="14" name="Picture 13"/>
          <p:cNvPicPr>
            <a:picLocks noChangeAspect="1"/>
          </p:cNvPicPr>
          <p:nvPr/>
        </p:nvPicPr>
        <p:blipFill>
          <a:blip r:embed="rId10"/>
          <a:stretch>
            <a:fillRect/>
          </a:stretch>
        </p:blipFill>
        <p:spPr>
          <a:xfrm>
            <a:off x="6807200" y="4430170"/>
            <a:ext cx="2222458" cy="1583010"/>
          </a:xfrm>
          <a:prstGeom prst="rect">
            <a:avLst/>
          </a:prstGeom>
          <a:ln w="19050" cmpd="sng">
            <a:solidFill>
              <a:srgbClr val="0000FF"/>
            </a:solidFill>
          </a:ln>
        </p:spPr>
      </p:pic>
      <p:sp>
        <p:nvSpPr>
          <p:cNvPr id="20" name="TextBox 19"/>
          <p:cNvSpPr txBox="1"/>
          <p:nvPr/>
        </p:nvSpPr>
        <p:spPr>
          <a:xfrm>
            <a:off x="324278" y="6168642"/>
            <a:ext cx="8819722" cy="369332"/>
          </a:xfrm>
          <a:prstGeom prst="rect">
            <a:avLst/>
          </a:prstGeom>
          <a:noFill/>
        </p:spPr>
        <p:txBody>
          <a:bodyPr wrap="square" rtlCol="0">
            <a:spAutoFit/>
          </a:bodyPr>
          <a:lstStyle/>
          <a:p>
            <a:r>
              <a:rPr lang="en-US" dirty="0" smtClean="0"/>
              <a:t>Mitsubishi Zero 1000              </a:t>
            </a:r>
            <a:r>
              <a:rPr lang="en-US" dirty="0" err="1" smtClean="0"/>
              <a:t>Wildebeeste</a:t>
            </a:r>
            <a:r>
              <a:rPr lang="en-US" dirty="0" smtClean="0"/>
              <a:t> Torpedo-bomber               Hawker Hurricane                                                                                                                                </a:t>
            </a:r>
            <a:endParaRPr lang="en-US" dirty="0"/>
          </a:p>
        </p:txBody>
      </p:sp>
      <p:pic>
        <p:nvPicPr>
          <p:cNvPr id="2" name="Picture 1" descr="search.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268810" y="4430170"/>
            <a:ext cx="2849060" cy="1424530"/>
          </a:xfrm>
          <a:prstGeom prst="rect">
            <a:avLst/>
          </a:prstGeom>
        </p:spPr>
      </p:pic>
    </p:spTree>
    <p:extLst>
      <p:ext uri="{BB962C8B-B14F-4D97-AF65-F5344CB8AC3E}">
        <p14:creationId xmlns:p14="http://schemas.microsoft.com/office/powerpoint/2010/main" val="3994326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85" y="216159"/>
            <a:ext cx="8755541" cy="2677656"/>
          </a:xfrm>
          <a:prstGeom prst="rect">
            <a:avLst/>
          </a:prstGeom>
          <a:noFill/>
        </p:spPr>
        <p:txBody>
          <a:bodyPr wrap="square" rtlCol="0">
            <a:spAutoFit/>
          </a:bodyPr>
          <a:lstStyle/>
          <a:p>
            <a:pPr algn="just"/>
            <a:r>
              <a:rPr lang="en-US" dirty="0" smtClean="0"/>
              <a:t>Singapore had been built for a Far Eastern fleet which Britain would now never again be in a position to command. It then became a matter of British pride rather than one of strategic importance. Minds turned to evacuation but this would be very difficult with the enemy controlling the air and the sea. Even though the </a:t>
            </a:r>
            <a:r>
              <a:rPr lang="en-US" dirty="0"/>
              <a:t>B</a:t>
            </a:r>
            <a:r>
              <a:rPr lang="en-US" dirty="0" smtClean="0"/>
              <a:t>ritish outnumbered their enemy three to one moral declined alarmingly. They had seriously underestimated their enemy.</a:t>
            </a:r>
          </a:p>
          <a:p>
            <a:pPr algn="ctr"/>
            <a:r>
              <a:rPr lang="en-US" sz="2000" b="1" dirty="0" smtClean="0">
                <a:solidFill>
                  <a:srgbClr val="0000FF"/>
                </a:solidFill>
              </a:rPr>
              <a:t>Singapore had become a symbol whose moral value had become greater than its political and strategic significance. Promises made to Australia and New Zealand had become more important than anything else.</a:t>
            </a:r>
            <a:endParaRPr lang="en-US" sz="2000" b="1" dirty="0">
              <a:solidFill>
                <a:srgbClr val="0000FF"/>
              </a:solidFill>
            </a:endParaRPr>
          </a:p>
        </p:txBody>
      </p:sp>
      <p:pic>
        <p:nvPicPr>
          <p:cNvPr id="3" name="Picture 2"/>
          <p:cNvPicPr>
            <a:picLocks noChangeAspect="1"/>
          </p:cNvPicPr>
          <p:nvPr/>
        </p:nvPicPr>
        <p:blipFill>
          <a:blip r:embed="rId2"/>
          <a:stretch>
            <a:fillRect/>
          </a:stretch>
        </p:blipFill>
        <p:spPr>
          <a:xfrm>
            <a:off x="348583" y="3084995"/>
            <a:ext cx="4677746" cy="3102446"/>
          </a:xfrm>
          <a:prstGeom prst="rect">
            <a:avLst/>
          </a:prstGeom>
          <a:solidFill>
            <a:schemeClr val="tx1"/>
          </a:solidFill>
          <a:ln w="28575" cmpd="sng">
            <a:solidFill>
              <a:schemeClr val="tx1"/>
            </a:solidFill>
          </a:ln>
        </p:spPr>
      </p:pic>
      <p:sp>
        <p:nvSpPr>
          <p:cNvPr id="4" name="TextBox 3"/>
          <p:cNvSpPr txBox="1"/>
          <p:nvPr/>
        </p:nvSpPr>
        <p:spPr>
          <a:xfrm>
            <a:off x="1051189" y="6358635"/>
            <a:ext cx="7498958" cy="369332"/>
          </a:xfrm>
          <a:prstGeom prst="rect">
            <a:avLst/>
          </a:prstGeom>
          <a:noFill/>
        </p:spPr>
        <p:txBody>
          <a:bodyPr wrap="square" rtlCol="0">
            <a:spAutoFit/>
          </a:bodyPr>
          <a:lstStyle/>
          <a:p>
            <a:r>
              <a:rPr lang="en-US" dirty="0" smtClean="0"/>
              <a:t>Australian troops arriving in Singapore before the Japanese takeover.</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3922" y="3084995"/>
            <a:ext cx="2346225" cy="3102446"/>
          </a:xfrm>
          <a:prstGeom prst="rect">
            <a:avLst/>
          </a:prstGeom>
          <a:solidFill>
            <a:schemeClr val="tx1"/>
          </a:solidFill>
          <a:ln w="28575" cmpd="sng">
            <a:solidFill>
              <a:schemeClr val="tx1"/>
            </a:solidFill>
          </a:ln>
        </p:spPr>
      </p:pic>
    </p:spTree>
    <p:extLst>
      <p:ext uri="{BB962C8B-B14F-4D97-AF65-F5344CB8AC3E}">
        <p14:creationId xmlns:p14="http://schemas.microsoft.com/office/powerpoint/2010/main" val="2463320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216159"/>
            <a:ext cx="8684210" cy="6740308"/>
          </a:xfrm>
          <a:prstGeom prst="rect">
            <a:avLst/>
          </a:prstGeom>
          <a:noFill/>
        </p:spPr>
        <p:txBody>
          <a:bodyPr wrap="square" rtlCol="0">
            <a:spAutoFit/>
          </a:bodyPr>
          <a:lstStyle/>
          <a:p>
            <a:pPr algn="just"/>
            <a:r>
              <a:rPr lang="en-US" dirty="0" smtClean="0"/>
              <a:t>Before the war Churchill spoke of Singapore as a fortress which it was not. Both the British public and their leaders had failed to see the weaknesses of Singapore as a military stronghold. The British public out of ignorance and leaders out of stupidity or dishonesty had failed to recognize these weaknesses. Although there were plenty of troops available they had been tied down in small pockets protecting airfields and other installations.</a:t>
            </a:r>
          </a:p>
          <a:p>
            <a:pPr algn="just"/>
            <a:endParaRPr lang="en-US" dirty="0" smtClean="0"/>
          </a:p>
          <a:p>
            <a:r>
              <a:rPr lang="en-US" b="1" dirty="0" smtClean="0"/>
              <a:t>             Troop numbers at start of war in Singapore</a:t>
            </a:r>
          </a:p>
          <a:p>
            <a:r>
              <a:rPr lang="en-US" b="1" dirty="0"/>
              <a:t>	</a:t>
            </a:r>
            <a:r>
              <a:rPr lang="en-US" dirty="0" smtClean="0"/>
              <a:t>Total		90,000</a:t>
            </a:r>
          </a:p>
          <a:p>
            <a:r>
              <a:rPr lang="en-US" dirty="0" smtClean="0"/>
              <a:t>	British		20,000</a:t>
            </a:r>
          </a:p>
          <a:p>
            <a:r>
              <a:rPr lang="en-US" dirty="0" smtClean="0"/>
              <a:t>	Australian	15,000</a:t>
            </a:r>
          </a:p>
          <a:p>
            <a:r>
              <a:rPr lang="en-US" dirty="0" smtClean="0"/>
              <a:t>	Indian		37,000</a:t>
            </a:r>
          </a:p>
          <a:p>
            <a:r>
              <a:rPr lang="en-US" dirty="0" smtClean="0"/>
              <a:t>	Local Asian	17,000</a:t>
            </a:r>
          </a:p>
          <a:p>
            <a:pPr algn="just"/>
            <a:r>
              <a:rPr lang="en-US" dirty="0" smtClean="0"/>
              <a:t>Many of the troop in Singapore were poorly trained with </a:t>
            </a:r>
          </a:p>
          <a:p>
            <a:pPr algn="just"/>
            <a:r>
              <a:rPr lang="en-US" dirty="0" smtClean="0"/>
              <a:t>second-rate officers. The best Indian troops and their</a:t>
            </a:r>
          </a:p>
          <a:p>
            <a:pPr algn="just"/>
            <a:r>
              <a:rPr lang="en-US" dirty="0" smtClean="0"/>
              <a:t>officers had been sent to North Africa and the Middle </a:t>
            </a:r>
          </a:p>
          <a:p>
            <a:pPr algn="just"/>
            <a:r>
              <a:rPr lang="en-US" dirty="0" smtClean="0"/>
              <a:t>East. Talented white officers were sent to other theatres</a:t>
            </a:r>
          </a:p>
          <a:p>
            <a:pPr algn="just"/>
            <a:r>
              <a:rPr lang="en-US" dirty="0" smtClean="0"/>
              <a:t>of the war.</a:t>
            </a:r>
          </a:p>
          <a:p>
            <a:endParaRPr lang="en-US" dirty="0" smtClean="0"/>
          </a:p>
          <a:p>
            <a:pPr algn="just"/>
            <a:r>
              <a:rPr lang="en-US" dirty="0" smtClean="0"/>
              <a:t>Many of the Australians were untrained and some had been sent only two weeks after enlistment</a:t>
            </a:r>
            <a:r>
              <a:rPr lang="en-US" dirty="0"/>
              <a:t> </a:t>
            </a:r>
            <a:r>
              <a:rPr lang="en-US" dirty="0" smtClean="0"/>
              <a:t>and hardly knew how to handle a gun. They found themselves in the field against a well-equipped and professional army whose capabilities had been seriously underestimated.</a:t>
            </a:r>
          </a:p>
          <a:p>
            <a:pPr algn="just"/>
            <a:endParaRPr lang="en-US" dirty="0" smtClean="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423" y="1700229"/>
            <a:ext cx="2688815" cy="3743252"/>
          </a:xfrm>
          <a:prstGeom prst="rect">
            <a:avLst/>
          </a:prstGeom>
          <a:solidFill>
            <a:schemeClr val="tx1"/>
          </a:solidFill>
          <a:ln w="38100" cmpd="sng">
            <a:solidFill>
              <a:schemeClr val="tx1"/>
            </a:solidFill>
          </a:ln>
        </p:spPr>
      </p:pic>
    </p:spTree>
    <p:extLst>
      <p:ext uri="{BB962C8B-B14F-4D97-AF65-F5344CB8AC3E}">
        <p14:creationId xmlns:p14="http://schemas.microsoft.com/office/powerpoint/2010/main" val="1076577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2650"/>
            <a:ext cx="9144000" cy="6494087"/>
          </a:xfrm>
          <a:prstGeom prst="rect">
            <a:avLst/>
          </a:prstGeom>
          <a:noFill/>
        </p:spPr>
        <p:txBody>
          <a:bodyPr wrap="square" rtlCol="0">
            <a:spAutoFit/>
          </a:bodyPr>
          <a:lstStyle/>
          <a:p>
            <a:pPr algn="just"/>
            <a:r>
              <a:rPr lang="en-US" b="1" dirty="0" smtClean="0"/>
              <a:t>Further Reasons for the failure of British and Empire Troops Against the Japanese</a:t>
            </a:r>
          </a:p>
          <a:p>
            <a:endParaRPr lang="en-US" sz="2000" b="1" dirty="0" smtClean="0"/>
          </a:p>
          <a:p>
            <a:r>
              <a:rPr lang="en-US" dirty="0" smtClean="0"/>
              <a:t>Instead of anti-tank guns London sent manuals on how to combat tanks without guns. These manuals were not issued until Brigadier Ivan Simpson found them and devised a system for opposing tanks but he was forbidden to distribute it.</a:t>
            </a:r>
          </a:p>
          <a:p>
            <a:endParaRPr lang="en-US" dirty="0" smtClean="0"/>
          </a:p>
          <a:p>
            <a:r>
              <a:rPr lang="en-US" dirty="0" smtClean="0"/>
              <a:t>Britain anticipated almost every aspect of Japan’s strategy but was unable to do anything about them. The British did not expect japan to make a move during the Northern monsoon despite the fact that Japan had done so when invading China.</a:t>
            </a:r>
          </a:p>
          <a:p>
            <a:endParaRPr lang="en-US" dirty="0"/>
          </a:p>
          <a:p>
            <a:r>
              <a:rPr lang="en-US" dirty="0" smtClean="0"/>
              <a:t>Japanese use of bicycles  when advancing through Malaya surprised the British.</a:t>
            </a:r>
          </a:p>
          <a:p>
            <a:r>
              <a:rPr lang="en-US" dirty="0"/>
              <a:t>	</a:t>
            </a:r>
            <a:r>
              <a:rPr lang="en-US" dirty="0" smtClean="0"/>
              <a:t>					</a:t>
            </a:r>
          </a:p>
          <a:p>
            <a:r>
              <a:rPr lang="en-US" dirty="0" smtClean="0"/>
              <a:t>						  Japanese’s inferior light tanks outnumbered their British</a:t>
            </a:r>
          </a:p>
          <a:p>
            <a:r>
              <a:rPr lang="en-US" dirty="0" smtClean="0"/>
              <a:t>                                                  counterparts of which there were only ten. These were the         </a:t>
            </a:r>
          </a:p>
          <a:p>
            <a:r>
              <a:rPr lang="en-US" dirty="0" smtClean="0"/>
              <a:t>                                                  only armour Churchill ever sent to the Malaya-Singapore            </a:t>
            </a:r>
            <a:r>
              <a:rPr lang="en-US" dirty="0"/>
              <a:t>	</a:t>
            </a:r>
            <a:r>
              <a:rPr lang="en-US" dirty="0" smtClean="0"/>
              <a:t>					  theatre.</a:t>
            </a:r>
          </a:p>
          <a:p>
            <a:r>
              <a:rPr lang="en-US" dirty="0" smtClean="0"/>
              <a:t>                                  		  Japanese jungle tactics outclassed those of their enemy.           						  Much of the British army was engaged defending a</a:t>
            </a:r>
          </a:p>
          <a:p>
            <a:r>
              <a:rPr lang="en-US" dirty="0" smtClean="0"/>
              <a:t> 						  useless naval base and airfields which catered for 						</a:t>
            </a:r>
            <a:r>
              <a:rPr lang="en-US" dirty="0"/>
              <a:t> </a:t>
            </a:r>
            <a:r>
              <a:rPr lang="en-US" dirty="0" smtClean="0"/>
              <a:t>                 inferior aircraft.</a:t>
            </a:r>
          </a:p>
          <a:p>
            <a:r>
              <a:rPr lang="en-US" dirty="0"/>
              <a:t> </a:t>
            </a:r>
            <a:r>
              <a:rPr lang="en-US" dirty="0" smtClean="0"/>
              <a:t>                                                 Troops who could have been of some use earlier suddenly </a:t>
            </a:r>
          </a:p>
          <a:p>
            <a:r>
              <a:rPr lang="en-US" dirty="0" smtClean="0"/>
              <a:t>                                                  arrived only in time to increase the number of prisoners</a:t>
            </a:r>
          </a:p>
          <a:p>
            <a:r>
              <a:rPr lang="en-US" dirty="0"/>
              <a:t> </a:t>
            </a:r>
            <a:r>
              <a:rPr lang="en-US" dirty="0" smtClean="0"/>
              <a:t>                                                 of war.  </a:t>
            </a:r>
            <a:endParaRPr lang="en-US" dirty="0"/>
          </a:p>
        </p:txBody>
      </p:sp>
      <p:pic>
        <p:nvPicPr>
          <p:cNvPr id="5" name="Picture 4"/>
          <p:cNvPicPr>
            <a:picLocks noChangeAspect="1"/>
          </p:cNvPicPr>
          <p:nvPr/>
        </p:nvPicPr>
        <p:blipFill>
          <a:blip r:embed="rId3"/>
          <a:stretch>
            <a:fillRect/>
          </a:stretch>
        </p:blipFill>
        <p:spPr>
          <a:xfrm>
            <a:off x="339222" y="3417006"/>
            <a:ext cx="2486142" cy="3279731"/>
          </a:xfrm>
          <a:prstGeom prst="rect">
            <a:avLst/>
          </a:prstGeom>
          <a:ln w="38100" cmpd="sng">
            <a:solidFill>
              <a:schemeClr val="tx1"/>
            </a:solidFill>
          </a:ln>
        </p:spPr>
      </p:pic>
    </p:spTree>
    <p:extLst>
      <p:ext uri="{BB962C8B-B14F-4D97-AF65-F5344CB8AC3E}">
        <p14:creationId xmlns:p14="http://schemas.microsoft.com/office/powerpoint/2010/main" val="34035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683" y="584202"/>
            <a:ext cx="1331076" cy="2000249"/>
          </a:xfrm>
          <a:prstGeom prst="rect">
            <a:avLst/>
          </a:prstGeom>
          <a:ln w="19050" cmpd="sng">
            <a:solidFill>
              <a:schemeClr val="tx1"/>
            </a:solidFill>
          </a:ln>
        </p:spPr>
      </p:pic>
      <p:sp>
        <p:nvSpPr>
          <p:cNvPr id="6" name="TextBox 5"/>
          <p:cNvSpPr txBox="1"/>
          <p:nvPr/>
        </p:nvSpPr>
        <p:spPr>
          <a:xfrm>
            <a:off x="609112" y="0"/>
            <a:ext cx="8395188" cy="400110"/>
          </a:xfrm>
          <a:prstGeom prst="rect">
            <a:avLst/>
          </a:prstGeom>
          <a:noFill/>
        </p:spPr>
        <p:txBody>
          <a:bodyPr wrap="square" rtlCol="0">
            <a:spAutoFit/>
          </a:bodyPr>
          <a:lstStyle/>
          <a:p>
            <a:pPr algn="just"/>
            <a:r>
              <a:rPr lang="en-US" sz="2000" b="1" dirty="0" smtClean="0"/>
              <a:t>Singapore: The worst disaster and largest capitulation in British history. </a:t>
            </a:r>
            <a:endParaRPr lang="en-US" sz="2000" b="1" dirty="0"/>
          </a:p>
        </p:txBody>
      </p:sp>
      <p:sp>
        <p:nvSpPr>
          <p:cNvPr id="9" name="TextBox 8"/>
          <p:cNvSpPr txBox="1"/>
          <p:nvPr/>
        </p:nvSpPr>
        <p:spPr>
          <a:xfrm>
            <a:off x="1701800" y="584202"/>
            <a:ext cx="7302500" cy="3970318"/>
          </a:xfrm>
          <a:prstGeom prst="rect">
            <a:avLst/>
          </a:prstGeom>
          <a:noFill/>
        </p:spPr>
        <p:txBody>
          <a:bodyPr wrap="square" rtlCol="0">
            <a:spAutoFit/>
          </a:bodyPr>
          <a:lstStyle/>
          <a:p>
            <a:r>
              <a:rPr lang="en-US" b="1" dirty="0" smtClean="0"/>
              <a:t>Prime Minister Winston Churchill and General Archibald Wavell</a:t>
            </a:r>
          </a:p>
          <a:p>
            <a:pPr marL="285750" indent="-285750">
              <a:buFont typeface="Arial"/>
              <a:buChar char="•"/>
            </a:pPr>
            <a:r>
              <a:rPr lang="en-US" dirty="0" smtClean="0"/>
              <a:t>The heavy guns of the coastal defenders which could fire northwards were not much use with their limited ammunition against jungle covered country.</a:t>
            </a:r>
          </a:p>
          <a:p>
            <a:pPr marL="285750" indent="-285750">
              <a:buFont typeface="Arial"/>
              <a:buChar char="•"/>
            </a:pPr>
            <a:r>
              <a:rPr lang="en-US" dirty="0" smtClean="0"/>
              <a:t>Only one squadron of fighter aircraft remained on the island and only one aerodrome was usable.</a:t>
            </a:r>
          </a:p>
          <a:p>
            <a:pPr marL="285750" indent="-285750">
              <a:buFont typeface="Arial"/>
              <a:buChar char="•"/>
            </a:pPr>
            <a:r>
              <a:rPr lang="en-US" dirty="0" smtClean="0"/>
              <a:t>Thirty miles of front had to be defended but due to jungle nothing could be seen of enemy movements on the other shore. This was an advantage to the attackers.</a:t>
            </a:r>
          </a:p>
          <a:p>
            <a:pPr marL="285750" indent="-285750">
              <a:buFont typeface="Arial"/>
              <a:buChar char="•"/>
            </a:pPr>
            <a:r>
              <a:rPr lang="en-US" dirty="0" smtClean="0"/>
              <a:t>The majority of fighter aircraft had been withdrawn to Sumatra on orders of General Wavell thus causing a waste of flying time and the inability to intercept from their base. Half of the fighters left on the island were inferior Buffaloes. </a:t>
            </a:r>
          </a:p>
          <a:p>
            <a:pPr marL="285750" indent="-285750">
              <a:buFont typeface="Arial"/>
              <a:buChar char="•"/>
            </a:pPr>
            <a:r>
              <a:rPr lang="en-US" dirty="0" smtClean="0"/>
              <a:t>Only 70,000 of the 106,000 troops in the garrison were armed.</a:t>
            </a:r>
          </a:p>
        </p:txBody>
      </p:sp>
      <p:sp>
        <p:nvSpPr>
          <p:cNvPr id="12" name="TextBox 11"/>
          <p:cNvSpPr txBox="1"/>
          <p:nvPr/>
        </p:nvSpPr>
        <p:spPr>
          <a:xfrm>
            <a:off x="226683" y="4573571"/>
            <a:ext cx="8777617" cy="2308324"/>
          </a:xfrm>
          <a:prstGeom prst="rect">
            <a:avLst/>
          </a:prstGeom>
          <a:noFill/>
        </p:spPr>
        <p:txBody>
          <a:bodyPr wrap="square" rtlCol="0">
            <a:spAutoFit/>
          </a:bodyPr>
          <a:lstStyle/>
          <a:p>
            <a:r>
              <a:rPr lang="en-US" dirty="0" smtClean="0"/>
              <a:t>“The 18</a:t>
            </a:r>
            <a:r>
              <a:rPr lang="en-US" baseline="30000" dirty="0" smtClean="0"/>
              <a:t>th</a:t>
            </a:r>
            <a:r>
              <a:rPr lang="en-US" dirty="0" smtClean="0"/>
              <a:t> division has a chance to make its name in history. Commanders and senior officers should die with their troops. The honor of the British Empire and the British army are at stake.” Winston S Churchill</a:t>
            </a:r>
          </a:p>
          <a:p>
            <a:r>
              <a:rPr lang="en-US" dirty="0" smtClean="0"/>
              <a:t>“The chief troubles are the lack of sufficient training in some of the reinforcing troops and inferiority complex with bold and skillful Japanese tactics and their commands” </a:t>
            </a:r>
          </a:p>
          <a:p>
            <a:r>
              <a:rPr lang="en-US" dirty="0"/>
              <a:t>G</a:t>
            </a:r>
            <a:r>
              <a:rPr lang="en-US" dirty="0" smtClean="0"/>
              <a:t>eneral Archibald Wavell</a:t>
            </a:r>
          </a:p>
          <a:p>
            <a:pPr algn="ctr"/>
            <a:r>
              <a:rPr lang="en-US" dirty="0" smtClean="0"/>
              <a:t>The information above was taken from “The Second World War. Volume IV “The Hinge of Fate” Winston S. Churchill. </a:t>
            </a:r>
            <a:r>
              <a:rPr lang="en-US" dirty="0" err="1" smtClean="0"/>
              <a:t>Cassell</a:t>
            </a:r>
            <a:r>
              <a:rPr lang="en-US" dirty="0" smtClean="0"/>
              <a:t> and </a:t>
            </a:r>
            <a:r>
              <a:rPr lang="en-US" sz="1600" dirty="0" smtClean="0"/>
              <a:t>CO.LTD</a:t>
            </a:r>
            <a:endParaRPr lang="en-US" sz="1600" dirty="0"/>
          </a:p>
        </p:txBody>
      </p:sp>
      <p:pic>
        <p:nvPicPr>
          <p:cNvPr id="13" name="Picture 12"/>
          <p:cNvPicPr>
            <a:picLocks noChangeAspect="1"/>
          </p:cNvPicPr>
          <p:nvPr/>
        </p:nvPicPr>
        <p:blipFill>
          <a:blip r:embed="rId3"/>
          <a:stretch>
            <a:fillRect/>
          </a:stretch>
        </p:blipFill>
        <p:spPr>
          <a:xfrm>
            <a:off x="226684" y="2713337"/>
            <a:ext cx="1331076" cy="1746249"/>
          </a:xfrm>
          <a:prstGeom prst="rect">
            <a:avLst/>
          </a:prstGeom>
          <a:ln w="19050" cmpd="sng">
            <a:solidFill>
              <a:schemeClr val="tx1"/>
            </a:solidFill>
          </a:ln>
        </p:spPr>
      </p:pic>
    </p:spTree>
    <p:extLst>
      <p:ext uri="{BB962C8B-B14F-4D97-AF65-F5344CB8AC3E}">
        <p14:creationId xmlns:p14="http://schemas.microsoft.com/office/powerpoint/2010/main" val="3739293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None/>
            </a:pPr>
            <a:r>
              <a:rPr lang="en-US" sz="2400" b="1" dirty="0" smtClean="0"/>
              <a:t>					                    Problems for fresh troop arriving</a:t>
            </a:r>
            <a:endParaRPr lang="en-US" sz="1800" dirty="0" smtClean="0"/>
          </a:p>
          <a:p>
            <a:pPr marL="0" indent="0">
              <a:buNone/>
            </a:pPr>
            <a:r>
              <a:rPr lang="en-US" sz="1800" dirty="0" smtClean="0"/>
              <a:t>					         </a:t>
            </a:r>
          </a:p>
          <a:p>
            <a:pPr marL="0" indent="0">
              <a:buNone/>
            </a:pPr>
            <a:r>
              <a:rPr lang="en-US" sz="1800" dirty="0" smtClean="0"/>
              <a:t>					            * They had to be billeted </a:t>
            </a:r>
          </a:p>
          <a:p>
            <a:pPr marL="0" indent="0">
              <a:buNone/>
            </a:pPr>
            <a:r>
              <a:rPr lang="en-US" sz="1800" dirty="0" smtClean="0"/>
              <a:t>					           * They were not well disciplined</a:t>
            </a:r>
          </a:p>
          <a:p>
            <a:pPr marL="0" indent="0">
              <a:buNone/>
            </a:pPr>
            <a:r>
              <a:rPr lang="en-US" sz="1800" dirty="0" smtClean="0"/>
              <a:t>					</a:t>
            </a:r>
            <a:r>
              <a:rPr lang="en-US" sz="1800" dirty="0"/>
              <a:t> </a:t>
            </a:r>
            <a:r>
              <a:rPr lang="en-US" sz="1800" dirty="0" smtClean="0"/>
              <a:t>          * They were trained for mechanized warfare but they were</a:t>
            </a:r>
          </a:p>
          <a:p>
            <a:pPr marL="0" indent="0">
              <a:buNone/>
            </a:pPr>
            <a:r>
              <a:rPr lang="en-US" sz="1800" dirty="0"/>
              <a:t> </a:t>
            </a:r>
            <a:r>
              <a:rPr lang="en-US" sz="1800" dirty="0" smtClean="0"/>
              <a:t>                                                      not going to experience this</a:t>
            </a:r>
          </a:p>
          <a:p>
            <a:pPr marL="0" indent="0">
              <a:buNone/>
            </a:pPr>
            <a:r>
              <a:rPr lang="en-US" sz="1800" dirty="0" smtClean="0"/>
              <a:t>					           * Their arrival at this time was strategic absurdity</a:t>
            </a:r>
          </a:p>
          <a:p>
            <a:pPr marL="0" indent="0">
              <a:buNone/>
            </a:pPr>
            <a:r>
              <a:rPr lang="en-US" sz="1800" dirty="0" smtClean="0"/>
              <a:t>					           *  They were leaving their ships to become certain prisoners</a:t>
            </a:r>
          </a:p>
          <a:p>
            <a:pPr marL="0" indent="0">
              <a:buNone/>
            </a:pPr>
            <a:r>
              <a:rPr lang="en-US" sz="1800" dirty="0"/>
              <a:t> </a:t>
            </a:r>
            <a:r>
              <a:rPr lang="en-US" sz="1800" dirty="0" smtClean="0"/>
              <a:t>                                                       of war</a:t>
            </a:r>
          </a:p>
          <a:p>
            <a:pPr marL="0" indent="0">
              <a:buNone/>
            </a:pPr>
            <a:endParaRPr lang="en-US" sz="1800" dirty="0" smtClean="0"/>
          </a:p>
          <a:p>
            <a:pPr marL="0" indent="0" algn="just">
              <a:buNone/>
            </a:pPr>
            <a:endParaRPr lang="en-US" sz="1800" dirty="0" smtClean="0"/>
          </a:p>
          <a:p>
            <a:pPr marL="0" indent="0" algn="just">
              <a:buNone/>
            </a:pPr>
            <a:r>
              <a:rPr lang="en-US" sz="1800" dirty="0" smtClean="0"/>
              <a:t>Which was more humiliating? To lose Singapore without making an effort or to fight to the last man and still lose it? In January 1942 the British Government was facing certain disaster in Singapore. Sending substantial reinforcements was a most serious mistake. They could have been used to a much greater advantage somewhere else. Churchill resorted to exhortation and demanded the troops fight to the last man leaving nothing but “scorched Earth”. It was inconceivable that a parliamentary democracy would consider fighting a battle of annihilation in a city inhabited by a million subjects that it pledged to protect.</a:t>
            </a:r>
          </a:p>
          <a:p>
            <a:pPr marL="0" indent="0" algn="ctr">
              <a:buNone/>
            </a:pPr>
            <a:r>
              <a:rPr lang="en-US" sz="1800" b="1" dirty="0" smtClean="0"/>
              <a:t>The problem was of Churchill’s own making. He was prepared to squander his forces in pursuit of unrealistic political gains.</a:t>
            </a:r>
          </a:p>
          <a:p>
            <a:pPr marL="0" indent="0" algn="ctr">
              <a:buNone/>
            </a:pPr>
            <a:endParaRPr lang="en-US" sz="1800" b="1" dirty="0" smtClean="0"/>
          </a:p>
          <a:p>
            <a:pPr marL="0" indent="0" algn="ctr">
              <a:buNone/>
            </a:pPr>
            <a:r>
              <a:rPr lang="en-US" sz="1400" b="1" dirty="0" smtClean="0"/>
              <a:t>The information presented in this presentation to this point has been taken from “Great Military Disa</a:t>
            </a:r>
            <a:r>
              <a:rPr lang="en-US" sz="1400" b="1" dirty="0"/>
              <a:t>s</a:t>
            </a:r>
            <a:r>
              <a:rPr lang="en-US" sz="1400" b="1" dirty="0" smtClean="0"/>
              <a:t>ters” By Geoffrey Regan copyright 1987. M. Evans &amp; Company, Inc. New York.</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851" y="215899"/>
            <a:ext cx="2419350" cy="3162301"/>
          </a:xfrm>
          <a:prstGeom prst="rect">
            <a:avLst/>
          </a:prstGeom>
          <a:ln w="28575" cmpd="sng">
            <a:solidFill>
              <a:schemeClr val="tx1"/>
            </a:solidFill>
          </a:ln>
        </p:spPr>
      </p:pic>
    </p:spTree>
    <p:extLst>
      <p:ext uri="{BB962C8B-B14F-4D97-AF65-F5344CB8AC3E}">
        <p14:creationId xmlns:p14="http://schemas.microsoft.com/office/powerpoint/2010/main" val="1992203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140"/>
            <a:ext cx="9144000" cy="6740308"/>
          </a:xfrm>
          <a:prstGeom prst="rect">
            <a:avLst/>
          </a:prstGeom>
          <a:noFill/>
        </p:spPr>
        <p:txBody>
          <a:bodyPr wrap="square" rtlCol="0">
            <a:spAutoFit/>
          </a:bodyPr>
          <a:lstStyle/>
          <a:p>
            <a:pPr algn="just"/>
            <a:r>
              <a:rPr lang="en-US" dirty="0" smtClean="0"/>
              <a:t>“In the final analysis the fall of Singapore was part of the price the British Empire paid for Churchill’s big idea. He had chosen the Middle East, North Africa and Greece as places where fighting offered the best prospects of bringing the United States into the war against Hitler. He gambled that Japan would not come into the war, and stripped the Far East of both the means and purpose of imperial defense. Serious reinforcement of the Far East would have cut across his idea and might have undermined it. Hence his rows with his Chiefs of Staff in 1941, and his dismissive attitude towards Australian anxieties”</a:t>
            </a:r>
          </a:p>
          <a:p>
            <a:endParaRPr lang="en-US" dirty="0"/>
          </a:p>
          <a:p>
            <a:r>
              <a:rPr lang="en-US" dirty="0" smtClean="0"/>
              <a:t>Australian war historian, </a:t>
            </a:r>
            <a:r>
              <a:rPr lang="en-US" dirty="0" err="1" smtClean="0"/>
              <a:t>Dr</a:t>
            </a:r>
            <a:r>
              <a:rPr lang="en-US" dirty="0" smtClean="0"/>
              <a:t> Robert O’Neil wrote:</a:t>
            </a:r>
          </a:p>
          <a:p>
            <a:pPr algn="just"/>
            <a:r>
              <a:rPr lang="en-US" dirty="0" smtClean="0"/>
              <a:t>“it is scarcely to Australia’s credit that it had preferred to take British reassurances at face value and do so little of its own volition to exploit the defensive worth of the long approaches to its own shores. Australian recrimination over the British Government’s tardiness in recognizing the seriousness of the Japanese threat would have carried greater weight had the Australian governments placed a little more faith in the warnings of their military advisers.” “In the 10 weeks of the Malayan Campaign, the AIF, 14% of British combat strength, had suffered 78% of the deaths in battle and 15,000 Australians were taken prisoner”</a:t>
            </a:r>
          </a:p>
          <a:p>
            <a:pPr algn="just"/>
            <a:endParaRPr lang="en-US" dirty="0"/>
          </a:p>
          <a:p>
            <a:pPr algn="just"/>
            <a:r>
              <a:rPr lang="en-US" dirty="0"/>
              <a:t>U</a:t>
            </a:r>
            <a:r>
              <a:rPr lang="en-US" dirty="0" smtClean="0"/>
              <a:t>pon hearing of the Japanese Attack on Pearl </a:t>
            </a:r>
            <a:r>
              <a:rPr lang="en-US" dirty="0" err="1" smtClean="0"/>
              <a:t>Harbour</a:t>
            </a:r>
            <a:r>
              <a:rPr lang="en-US" dirty="0" smtClean="0"/>
              <a:t> Churchill wrote “We had won the war. England would live; Britain would live the Commonwealth of Nations and the Empire would live.” He then went to bed and slept “the sleep of the saved and the thankful” To Churchill at this time getting the Americans into the war was of the upmost importance. </a:t>
            </a:r>
          </a:p>
          <a:p>
            <a:pPr algn="ctr"/>
            <a:r>
              <a:rPr lang="en-US" dirty="0" smtClean="0"/>
              <a:t>“Churchill and Australia” Graham Freudenberg 2008. First published in Macmillan by Pan Macmillan Australia Pty Limited 1 Market Street, Sydney</a:t>
            </a:r>
          </a:p>
        </p:txBody>
      </p:sp>
    </p:spTree>
    <p:extLst>
      <p:ext uri="{BB962C8B-B14F-4D97-AF65-F5344CB8AC3E}">
        <p14:creationId xmlns:p14="http://schemas.microsoft.com/office/powerpoint/2010/main" val="1042703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og_565.jp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289336" y="646331"/>
            <a:ext cx="6298270" cy="4723705"/>
          </a:xfrm>
          <a:prstGeom prst="rect">
            <a:avLst/>
          </a:prstGeom>
          <a:ln>
            <a:solidFill>
              <a:schemeClr val="tx2">
                <a:lumMod val="75000"/>
              </a:schemeClr>
            </a:solidFill>
          </a:ln>
        </p:spPr>
        <p:style>
          <a:lnRef idx="2">
            <a:schemeClr val="dk1"/>
          </a:lnRef>
          <a:fillRef idx="1">
            <a:schemeClr val="lt1"/>
          </a:fillRef>
          <a:effectRef idx="0">
            <a:schemeClr val="dk1"/>
          </a:effectRef>
          <a:fontRef idx="minor">
            <a:schemeClr val="dk1"/>
          </a:fontRef>
        </p:style>
      </p:pic>
      <p:pic>
        <p:nvPicPr>
          <p:cNvPr id="13" name="Picture 12"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2687" y="5165992"/>
            <a:ext cx="2265831" cy="1468594"/>
          </a:xfrm>
          <a:prstGeom prst="rect">
            <a:avLst/>
          </a:prstGeom>
          <a:ln w="28575" cmpd="sng">
            <a:solidFill>
              <a:schemeClr val="tx1"/>
            </a:solidFill>
          </a:ln>
        </p:spPr>
      </p:pic>
      <p:sp>
        <p:nvSpPr>
          <p:cNvPr id="15" name="TextBox 14"/>
          <p:cNvSpPr txBox="1"/>
          <p:nvPr/>
        </p:nvSpPr>
        <p:spPr>
          <a:xfrm>
            <a:off x="120624" y="5536737"/>
            <a:ext cx="6567482" cy="1200329"/>
          </a:xfrm>
          <a:prstGeom prst="rect">
            <a:avLst/>
          </a:prstGeom>
          <a:noFill/>
        </p:spPr>
        <p:txBody>
          <a:bodyPr wrap="square" rtlCol="0">
            <a:spAutoFit/>
          </a:bodyPr>
          <a:lstStyle/>
          <a:p>
            <a:pPr algn="ctr"/>
            <a:r>
              <a:rPr lang="en-US" dirty="0" smtClean="0"/>
              <a:t>“No failure of anyone in Malaya at the time, combatant or non-combatant, contributed to the disaster, which was the inevitable consequence of the policy of His majesty’s Government.”</a:t>
            </a:r>
          </a:p>
          <a:p>
            <a:pPr algn="just"/>
            <a:r>
              <a:rPr lang="en-US" dirty="0" smtClean="0"/>
              <a:t> 		C.A. </a:t>
            </a:r>
            <a:r>
              <a:rPr lang="en-US" dirty="0" err="1" smtClean="0"/>
              <a:t>Vlieland</a:t>
            </a:r>
            <a:r>
              <a:rPr lang="en-US" dirty="0" smtClean="0"/>
              <a:t>, Malayan Secretary for Defense.</a:t>
            </a:r>
            <a:endParaRPr lang="en-US" dirty="0"/>
          </a:p>
        </p:txBody>
      </p:sp>
      <p:sp>
        <p:nvSpPr>
          <p:cNvPr id="18" name="TextBox 17"/>
          <p:cNvSpPr txBox="1"/>
          <p:nvPr/>
        </p:nvSpPr>
        <p:spPr>
          <a:xfrm>
            <a:off x="2121394" y="2684036"/>
            <a:ext cx="6032262" cy="369332"/>
          </a:xfrm>
          <a:prstGeom prst="rect">
            <a:avLst/>
          </a:prstGeom>
          <a:noFill/>
        </p:spPr>
        <p:txBody>
          <a:bodyPr wrap="square" rtlCol="0">
            <a:spAutoFit/>
          </a:bodyPr>
          <a:lstStyle/>
          <a:p>
            <a:endParaRPr lang="en-US" dirty="0"/>
          </a:p>
        </p:txBody>
      </p:sp>
      <p:sp>
        <p:nvSpPr>
          <p:cNvPr id="20" name="TextBox 19"/>
          <p:cNvSpPr txBox="1"/>
          <p:nvPr/>
        </p:nvSpPr>
        <p:spPr>
          <a:xfrm>
            <a:off x="918792" y="0"/>
            <a:ext cx="7041604" cy="646331"/>
          </a:xfrm>
          <a:prstGeom prst="rect">
            <a:avLst/>
          </a:prstGeom>
          <a:noFill/>
        </p:spPr>
        <p:txBody>
          <a:bodyPr wrap="square" rtlCol="0">
            <a:spAutoFit/>
          </a:bodyPr>
          <a:lstStyle/>
          <a:p>
            <a:r>
              <a:rPr lang="en-US" sz="3600" dirty="0" smtClean="0">
                <a:solidFill>
                  <a:schemeClr val="accent3">
                    <a:lumMod val="50000"/>
                  </a:schemeClr>
                </a:solidFill>
              </a:rPr>
              <a:t>Churchill and the Fall of Singapore</a:t>
            </a:r>
            <a:endParaRPr lang="en-US" sz="3600" dirty="0">
              <a:solidFill>
                <a:schemeClr val="accent3">
                  <a:lumMod val="50000"/>
                </a:schemeClr>
              </a:solidFill>
            </a:endParaRPr>
          </a:p>
        </p:txBody>
      </p:sp>
    </p:spTree>
    <p:extLst>
      <p:ext uri="{BB962C8B-B14F-4D97-AF65-F5344CB8AC3E}">
        <p14:creationId xmlns:p14="http://schemas.microsoft.com/office/powerpoint/2010/main" val="2418684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6431636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flipH="1">
            <a:off x="795014" y="6416189"/>
            <a:ext cx="7434585" cy="400110"/>
          </a:xfrm>
          <a:prstGeom prst="rect">
            <a:avLst/>
          </a:prstGeom>
          <a:noFill/>
          <a:ln>
            <a:noFill/>
          </a:ln>
        </p:spPr>
        <p:txBody>
          <a:bodyPr wrap="square" rtlCol="0">
            <a:spAutoFit/>
          </a:bodyPr>
          <a:lstStyle/>
          <a:p>
            <a:r>
              <a:rPr lang="en-US" sz="2000" dirty="0" smtClean="0">
                <a:solidFill>
                  <a:srgbClr val="FFFF00"/>
                </a:solidFill>
              </a:rPr>
              <a:t>British troops in Malaya with rifles, machine gun and armored car</a:t>
            </a:r>
            <a:endParaRPr lang="en-US" sz="2000" dirty="0">
              <a:solidFill>
                <a:srgbClr val="FFFF00"/>
              </a:solidFill>
            </a:endParaRPr>
          </a:p>
        </p:txBody>
      </p:sp>
    </p:spTree>
    <p:extLst>
      <p:ext uri="{BB962C8B-B14F-4D97-AF65-F5344CB8AC3E}">
        <p14:creationId xmlns:p14="http://schemas.microsoft.com/office/powerpoint/2010/main" val="3654998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64106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2946400" y="6350000"/>
            <a:ext cx="3029119" cy="400110"/>
          </a:xfrm>
          <a:prstGeom prst="rect">
            <a:avLst/>
          </a:prstGeom>
          <a:noFill/>
        </p:spPr>
        <p:txBody>
          <a:bodyPr wrap="none" rtlCol="0">
            <a:spAutoFit/>
          </a:bodyPr>
          <a:lstStyle/>
          <a:p>
            <a:r>
              <a:rPr lang="en-US" sz="2000" dirty="0" smtClean="0">
                <a:solidFill>
                  <a:srgbClr val="FFFF00"/>
                </a:solidFill>
              </a:rPr>
              <a:t>Slogging through the mud</a:t>
            </a:r>
            <a:endParaRPr lang="en-US" sz="2000" dirty="0">
              <a:solidFill>
                <a:srgbClr val="FFFF00"/>
              </a:solidFill>
            </a:endParaRPr>
          </a:p>
        </p:txBody>
      </p:sp>
    </p:spTree>
    <p:extLst>
      <p:ext uri="{BB962C8B-B14F-4D97-AF65-F5344CB8AC3E}">
        <p14:creationId xmlns:p14="http://schemas.microsoft.com/office/powerpoint/2010/main" val="2903074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1289644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3639155" y="6235700"/>
            <a:ext cx="1865690" cy="400110"/>
          </a:xfrm>
          <a:prstGeom prst="rect">
            <a:avLst/>
          </a:prstGeom>
          <a:noFill/>
        </p:spPr>
        <p:txBody>
          <a:bodyPr wrap="none" rtlCol="0">
            <a:spAutoFit/>
          </a:bodyPr>
          <a:lstStyle/>
          <a:p>
            <a:r>
              <a:rPr lang="en-US" sz="2000" dirty="0" smtClean="0">
                <a:solidFill>
                  <a:srgbClr val="FFFF00"/>
                </a:solidFill>
              </a:rPr>
              <a:t>Crossing a river</a:t>
            </a:r>
            <a:endParaRPr lang="en-US" sz="2000" dirty="0">
              <a:solidFill>
                <a:srgbClr val="FFFF00"/>
              </a:solidFill>
            </a:endParaRPr>
          </a:p>
        </p:txBody>
      </p:sp>
    </p:spTree>
    <p:extLst>
      <p:ext uri="{BB962C8B-B14F-4D97-AF65-F5344CB8AC3E}">
        <p14:creationId xmlns:p14="http://schemas.microsoft.com/office/powerpoint/2010/main" val="3156064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8420497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7043" y="0"/>
            <a:ext cx="5902314" cy="6858000"/>
          </a:xfrm>
          <a:prstGeom prst="rect">
            <a:avLst/>
          </a:prstGeom>
        </p:spPr>
      </p:pic>
      <p:sp>
        <p:nvSpPr>
          <p:cNvPr id="2" name="TextBox 1"/>
          <p:cNvSpPr txBox="1"/>
          <p:nvPr/>
        </p:nvSpPr>
        <p:spPr>
          <a:xfrm>
            <a:off x="2856683" y="6286500"/>
            <a:ext cx="3430634" cy="369332"/>
          </a:xfrm>
          <a:prstGeom prst="rect">
            <a:avLst/>
          </a:prstGeom>
          <a:noFill/>
        </p:spPr>
        <p:txBody>
          <a:bodyPr wrap="none" rtlCol="0">
            <a:spAutoFit/>
          </a:bodyPr>
          <a:lstStyle/>
          <a:p>
            <a:r>
              <a:rPr lang="en-US" dirty="0" smtClean="0">
                <a:solidFill>
                  <a:srgbClr val="FFFF00"/>
                </a:solidFill>
              </a:rPr>
              <a:t>Thick almost </a:t>
            </a:r>
            <a:r>
              <a:rPr lang="en-US" dirty="0" err="1" smtClean="0">
                <a:solidFill>
                  <a:srgbClr val="FFFF00"/>
                </a:solidFill>
              </a:rPr>
              <a:t>impenatrible</a:t>
            </a:r>
            <a:r>
              <a:rPr lang="en-US" dirty="0" smtClean="0">
                <a:solidFill>
                  <a:srgbClr val="FFFF00"/>
                </a:solidFill>
              </a:rPr>
              <a:t> jungle</a:t>
            </a:r>
            <a:endParaRPr lang="en-US" dirty="0">
              <a:solidFill>
                <a:srgbClr val="FFFF00"/>
              </a:solidFill>
            </a:endParaRPr>
          </a:p>
        </p:txBody>
      </p:sp>
    </p:spTree>
    <p:extLst>
      <p:ext uri="{BB962C8B-B14F-4D97-AF65-F5344CB8AC3E}">
        <p14:creationId xmlns:p14="http://schemas.microsoft.com/office/powerpoint/2010/main" val="2866121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7597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25712" cy="6858000"/>
          </a:xfrm>
          <a:prstGeom prst="rect">
            <a:avLst/>
          </a:prstGeom>
        </p:spPr>
      </p:pic>
      <p:sp>
        <p:nvSpPr>
          <p:cNvPr id="2" name="TextBox 1"/>
          <p:cNvSpPr txBox="1"/>
          <p:nvPr/>
        </p:nvSpPr>
        <p:spPr>
          <a:xfrm>
            <a:off x="3334873" y="6318766"/>
            <a:ext cx="2474255" cy="369332"/>
          </a:xfrm>
          <a:prstGeom prst="rect">
            <a:avLst/>
          </a:prstGeom>
          <a:noFill/>
        </p:spPr>
        <p:txBody>
          <a:bodyPr wrap="none" rtlCol="0">
            <a:spAutoFit/>
          </a:bodyPr>
          <a:lstStyle/>
          <a:p>
            <a:r>
              <a:rPr lang="en-US" dirty="0" smtClean="0"/>
              <a:t>Where the hell are we?</a:t>
            </a:r>
            <a:endParaRPr lang="en-US" dirty="0"/>
          </a:p>
        </p:txBody>
      </p:sp>
    </p:spTree>
    <p:extLst>
      <p:ext uri="{BB962C8B-B14F-4D97-AF65-F5344CB8AC3E}">
        <p14:creationId xmlns:p14="http://schemas.microsoft.com/office/powerpoint/2010/main" val="3554440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307559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27874" cy="6858000"/>
          </a:xfrm>
          <a:prstGeom prst="rect">
            <a:avLst/>
          </a:prstGeom>
        </p:spPr>
      </p:pic>
      <p:sp>
        <p:nvSpPr>
          <p:cNvPr id="2" name="TextBox 1"/>
          <p:cNvSpPr txBox="1"/>
          <p:nvPr/>
        </p:nvSpPr>
        <p:spPr>
          <a:xfrm>
            <a:off x="2511180" y="6287532"/>
            <a:ext cx="4121641" cy="369332"/>
          </a:xfrm>
          <a:prstGeom prst="rect">
            <a:avLst/>
          </a:prstGeom>
          <a:noFill/>
        </p:spPr>
        <p:txBody>
          <a:bodyPr wrap="none" rtlCol="0">
            <a:spAutoFit/>
          </a:bodyPr>
          <a:lstStyle/>
          <a:p>
            <a:r>
              <a:rPr lang="en-US" b="1" dirty="0" smtClean="0"/>
              <a:t>Japanese troops landing on a river bank</a:t>
            </a:r>
            <a:endParaRPr lang="en-US" b="1" dirty="0"/>
          </a:p>
        </p:txBody>
      </p:sp>
    </p:spTree>
    <p:extLst>
      <p:ext uri="{BB962C8B-B14F-4D97-AF65-F5344CB8AC3E}">
        <p14:creationId xmlns:p14="http://schemas.microsoft.com/office/powerpoint/2010/main" val="4090613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494f418077cef5f25e6158961a8b454-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642910" cy="6858000"/>
          </a:xfrm>
          <a:prstGeom prst="rect">
            <a:avLst/>
          </a:prstGeom>
        </p:spPr>
      </p:pic>
      <p:sp>
        <p:nvSpPr>
          <p:cNvPr id="2" name="TextBox 1"/>
          <p:cNvSpPr txBox="1"/>
          <p:nvPr/>
        </p:nvSpPr>
        <p:spPr>
          <a:xfrm>
            <a:off x="325815" y="6223000"/>
            <a:ext cx="4001040" cy="369332"/>
          </a:xfrm>
          <a:prstGeom prst="rect">
            <a:avLst/>
          </a:prstGeom>
          <a:noFill/>
        </p:spPr>
        <p:txBody>
          <a:bodyPr wrap="none" rtlCol="0">
            <a:spAutoFit/>
          </a:bodyPr>
          <a:lstStyle/>
          <a:p>
            <a:r>
              <a:rPr lang="en-US" dirty="0" smtClean="0">
                <a:solidFill>
                  <a:srgbClr val="FFFF00"/>
                </a:solidFill>
              </a:rPr>
              <a:t>Allied troops moving though the jungle </a:t>
            </a:r>
            <a:endParaRPr lang="en-US" dirty="0">
              <a:solidFill>
                <a:srgbClr val="FFFF00"/>
              </a:solidFill>
            </a:endParaRPr>
          </a:p>
        </p:txBody>
      </p:sp>
      <p:pic>
        <p:nvPicPr>
          <p:cNvPr id="3" name="Picture 2"/>
          <p:cNvPicPr>
            <a:picLocks noChangeAspect="1"/>
          </p:cNvPicPr>
          <p:nvPr/>
        </p:nvPicPr>
        <p:blipFill>
          <a:blip r:embed="rId4"/>
          <a:stretch>
            <a:fillRect/>
          </a:stretch>
        </p:blipFill>
        <p:spPr>
          <a:xfrm>
            <a:off x="5513159" y="1651000"/>
            <a:ext cx="2701636" cy="2971800"/>
          </a:xfrm>
          <a:prstGeom prst="rect">
            <a:avLst/>
          </a:prstGeom>
        </p:spPr>
      </p:pic>
    </p:spTree>
    <p:extLst>
      <p:ext uri="{BB962C8B-B14F-4D97-AF65-F5344CB8AC3E}">
        <p14:creationId xmlns:p14="http://schemas.microsoft.com/office/powerpoint/2010/main" val="1160354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4bd48297d1b15e63f83f56839cfd39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45017"/>
            <a:ext cx="4838700" cy="6168484"/>
          </a:xfrm>
          <a:prstGeom prst="rect">
            <a:avLst/>
          </a:prstGeom>
          <a:ln w="28575" cmpd="sng">
            <a:solidFill>
              <a:srgbClr val="FF0000"/>
            </a:solidFill>
          </a:ln>
        </p:spPr>
      </p:pic>
      <p:sp>
        <p:nvSpPr>
          <p:cNvPr id="2" name="TextBox 1"/>
          <p:cNvSpPr txBox="1"/>
          <p:nvPr/>
        </p:nvSpPr>
        <p:spPr>
          <a:xfrm>
            <a:off x="2453472" y="6413500"/>
            <a:ext cx="4237057" cy="369332"/>
          </a:xfrm>
          <a:prstGeom prst="rect">
            <a:avLst/>
          </a:prstGeom>
          <a:noFill/>
        </p:spPr>
        <p:txBody>
          <a:bodyPr wrap="none" rtlCol="0">
            <a:spAutoFit/>
          </a:bodyPr>
          <a:lstStyle/>
          <a:p>
            <a:r>
              <a:rPr lang="en-US" dirty="0" err="1" smtClean="0"/>
              <a:t>Tomoyuki</a:t>
            </a:r>
            <a:r>
              <a:rPr lang="en-US" dirty="0" smtClean="0"/>
              <a:t> Yamashita: the Tiger of Malaya</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0099" y="266701"/>
            <a:ext cx="2755901" cy="6146800"/>
          </a:xfrm>
          <a:prstGeom prst="rect">
            <a:avLst/>
          </a:prstGeom>
          <a:ln w="38100" cmpd="sng">
            <a:solidFill>
              <a:srgbClr val="FF0000"/>
            </a:solidFill>
          </a:ln>
        </p:spPr>
      </p:pic>
    </p:spTree>
    <p:extLst>
      <p:ext uri="{BB962C8B-B14F-4D97-AF65-F5344CB8AC3E}">
        <p14:creationId xmlns:p14="http://schemas.microsoft.com/office/powerpoint/2010/main" val="2856937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70DDA000000578-4241644-Lieutenant_General_Arthur_Percival_was_the_General_Officer_Comma-a-95_148758633269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027" y="368300"/>
            <a:ext cx="5553073" cy="6013860"/>
          </a:xfrm>
          <a:prstGeom prst="rect">
            <a:avLst/>
          </a:prstGeom>
          <a:ln w="38100" cmpd="sng">
            <a:solidFill>
              <a:schemeClr val="tx1"/>
            </a:solidFill>
          </a:ln>
        </p:spPr>
      </p:pic>
      <p:sp>
        <p:nvSpPr>
          <p:cNvPr id="2" name="TextBox 1"/>
          <p:cNvSpPr txBox="1"/>
          <p:nvPr/>
        </p:nvSpPr>
        <p:spPr>
          <a:xfrm>
            <a:off x="1050926" y="6488668"/>
            <a:ext cx="3940175" cy="369332"/>
          </a:xfrm>
          <a:prstGeom prst="rect">
            <a:avLst/>
          </a:prstGeom>
          <a:noFill/>
          <a:ln>
            <a:solidFill>
              <a:schemeClr val="tx1"/>
            </a:solidFill>
          </a:ln>
        </p:spPr>
        <p:txBody>
          <a:bodyPr wrap="square" rtlCol="0">
            <a:spAutoFit/>
          </a:bodyPr>
          <a:lstStyle/>
          <a:p>
            <a:r>
              <a:rPr lang="en-US" dirty="0" smtClean="0"/>
              <a:t>General Arthur Percival. A scapegoat?</a:t>
            </a:r>
            <a:endParaRPr lang="en-US" dirty="0"/>
          </a:p>
        </p:txBody>
      </p:sp>
      <p:pic>
        <p:nvPicPr>
          <p:cNvPr id="6" name="Picture 5"/>
          <p:cNvPicPr>
            <a:picLocks noChangeAspect="1"/>
          </p:cNvPicPr>
          <p:nvPr/>
        </p:nvPicPr>
        <p:blipFill>
          <a:blip r:embed="rId4"/>
          <a:stretch>
            <a:fillRect/>
          </a:stretch>
        </p:blipFill>
        <p:spPr>
          <a:xfrm>
            <a:off x="6210300" y="1841736"/>
            <a:ext cx="2700334" cy="3022364"/>
          </a:xfrm>
          <a:prstGeom prst="rect">
            <a:avLst/>
          </a:prstGeom>
          <a:ln w="38100" cmpd="sng">
            <a:solidFill>
              <a:schemeClr val="tx1"/>
            </a:solidFill>
          </a:ln>
        </p:spPr>
      </p:pic>
    </p:spTree>
    <p:extLst>
      <p:ext uri="{BB962C8B-B14F-4D97-AF65-F5344CB8AC3E}">
        <p14:creationId xmlns:p14="http://schemas.microsoft.com/office/powerpoint/2010/main" val="499241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70DDC800000578-4241644-image-m-93_14875858712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081" y="355600"/>
            <a:ext cx="4689437" cy="6275864"/>
          </a:xfrm>
          <a:prstGeom prst="rect">
            <a:avLst/>
          </a:prstGeom>
          <a:ln>
            <a:solidFill>
              <a:schemeClr val="tx1"/>
            </a:solidFill>
          </a:ln>
        </p:spPr>
      </p:pic>
      <p:sp>
        <p:nvSpPr>
          <p:cNvPr id="2" name="TextBox 1"/>
          <p:cNvSpPr txBox="1"/>
          <p:nvPr/>
        </p:nvSpPr>
        <p:spPr>
          <a:xfrm>
            <a:off x="939800" y="5963166"/>
            <a:ext cx="3617058" cy="369332"/>
          </a:xfrm>
          <a:prstGeom prst="rect">
            <a:avLst/>
          </a:prstGeom>
          <a:noFill/>
        </p:spPr>
        <p:txBody>
          <a:bodyPr wrap="none" rtlCol="0">
            <a:spAutoFit/>
          </a:bodyPr>
          <a:lstStyle/>
          <a:p>
            <a:r>
              <a:rPr lang="en-US" dirty="0" smtClean="0">
                <a:solidFill>
                  <a:srgbClr val="FFFF00"/>
                </a:solidFill>
              </a:rPr>
              <a:t>Singing the surrender of Singapore</a:t>
            </a:r>
            <a:endParaRPr lang="en-US" dirty="0">
              <a:solidFill>
                <a:srgbClr val="FFFF00"/>
              </a:solidFill>
            </a:endParaRPr>
          </a:p>
        </p:txBody>
      </p:sp>
      <p:sp>
        <p:nvSpPr>
          <p:cNvPr id="3" name="TextBox 2"/>
          <p:cNvSpPr txBox="1"/>
          <p:nvPr/>
        </p:nvSpPr>
        <p:spPr>
          <a:xfrm>
            <a:off x="571500" y="463034"/>
            <a:ext cx="2113154" cy="369332"/>
          </a:xfrm>
          <a:prstGeom prst="rect">
            <a:avLst/>
          </a:prstGeom>
          <a:noFill/>
        </p:spPr>
        <p:txBody>
          <a:bodyPr wrap="none" rtlCol="0">
            <a:spAutoFit/>
          </a:bodyPr>
          <a:lstStyle/>
          <a:p>
            <a:r>
              <a:rPr lang="en-US" dirty="0" smtClean="0">
                <a:solidFill>
                  <a:srgbClr val="FFFF00"/>
                </a:solidFill>
              </a:rPr>
              <a:t>February 15</a:t>
            </a:r>
            <a:r>
              <a:rPr lang="en-US" baseline="30000" dirty="0" smtClean="0">
                <a:solidFill>
                  <a:srgbClr val="FFFF00"/>
                </a:solidFill>
              </a:rPr>
              <a:t>th</a:t>
            </a:r>
            <a:r>
              <a:rPr lang="en-US" dirty="0" smtClean="0">
                <a:solidFill>
                  <a:srgbClr val="FFFF00"/>
                </a:solidFill>
              </a:rPr>
              <a:t> 1942</a:t>
            </a:r>
            <a:endParaRPr lang="en-US" dirty="0">
              <a:solidFill>
                <a:srgbClr val="FFFF00"/>
              </a:solidFill>
            </a:endParaRPr>
          </a:p>
        </p:txBody>
      </p:sp>
      <p:pic>
        <p:nvPicPr>
          <p:cNvPr id="5" name="Picture 4"/>
          <p:cNvPicPr>
            <a:picLocks noChangeAspect="1"/>
          </p:cNvPicPr>
          <p:nvPr/>
        </p:nvPicPr>
        <p:blipFill>
          <a:blip r:embed="rId4"/>
          <a:stretch>
            <a:fillRect/>
          </a:stretch>
        </p:blipFill>
        <p:spPr>
          <a:xfrm>
            <a:off x="5427042" y="1200665"/>
            <a:ext cx="3450258" cy="4600343"/>
          </a:xfrm>
          <a:prstGeom prst="rect">
            <a:avLst/>
          </a:prstGeom>
          <a:ln w="28575" cmpd="sng">
            <a:solidFill>
              <a:schemeClr val="tx1"/>
            </a:solidFill>
          </a:ln>
        </p:spPr>
      </p:pic>
    </p:spTree>
    <p:extLst>
      <p:ext uri="{BB962C8B-B14F-4D97-AF65-F5344CB8AC3E}">
        <p14:creationId xmlns:p14="http://schemas.microsoft.com/office/powerpoint/2010/main" val="2753565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001096"/>
            <a:ext cx="9144000" cy="2840236"/>
          </a:xfrm>
          <a:prstGeom prst="rect">
            <a:avLst/>
          </a:prstGeom>
          <a:solidFill>
            <a:schemeClr val="tx1"/>
          </a:solidFill>
          <a:ln w="28575" cmpd="sng">
            <a:noFill/>
          </a:ln>
        </p:spPr>
      </p:pic>
      <p:sp>
        <p:nvSpPr>
          <p:cNvPr id="2" name="TextBox 1"/>
          <p:cNvSpPr txBox="1"/>
          <p:nvPr/>
        </p:nvSpPr>
        <p:spPr>
          <a:xfrm>
            <a:off x="139700" y="0"/>
            <a:ext cx="8902700" cy="4001096"/>
          </a:xfrm>
          <a:prstGeom prst="rect">
            <a:avLst/>
          </a:prstGeom>
          <a:noFill/>
          <a:ln w="28575" cmpd="sng">
            <a:noFill/>
          </a:ln>
        </p:spPr>
        <p:txBody>
          <a:bodyPr wrap="square" rtlCol="0">
            <a:spAutoFit/>
          </a:bodyPr>
          <a:lstStyle/>
          <a:p>
            <a:pPr algn="ctr"/>
            <a:r>
              <a:rPr lang="en-US" sz="2000" b="1" dirty="0" smtClean="0"/>
              <a:t>Japan’s Rapid </a:t>
            </a:r>
            <a:r>
              <a:rPr lang="en-US" sz="2000" b="1" dirty="0"/>
              <a:t>E</a:t>
            </a:r>
            <a:r>
              <a:rPr lang="en-US" sz="2000" b="1" dirty="0" smtClean="0"/>
              <a:t>conomic and Military Development</a:t>
            </a:r>
          </a:p>
          <a:p>
            <a:pPr algn="just"/>
            <a:r>
              <a:rPr lang="en-US" dirty="0" smtClean="0"/>
              <a:t>Japan went through a long period of voluntary isolation. In other Asian countries there was a clear pattern in which freedom was lost and they became colonies of European powers. </a:t>
            </a:r>
            <a:r>
              <a:rPr lang="en-US" dirty="0"/>
              <a:t>F</a:t>
            </a:r>
            <a:r>
              <a:rPr lang="en-US" dirty="0" smtClean="0"/>
              <a:t>irst came explorers, then missionaries, traders and finally the military which effectively took over opening the country to the rule of foreign powers. During the </a:t>
            </a:r>
            <a:r>
              <a:rPr lang="en-US" dirty="0"/>
              <a:t>M</a:t>
            </a:r>
            <a:r>
              <a:rPr lang="en-US" dirty="0" smtClean="0"/>
              <a:t>eiji Period in Japan from 1868 to 1912 the government sent groups of scholars, military officers, medical experts, industrialists and teachers to a range of countries in order to catch up with the latest industrial and military technologies and educational techniques. One such group was called the </a:t>
            </a:r>
            <a:r>
              <a:rPr lang="en-US" dirty="0" err="1" smtClean="0"/>
              <a:t>Iwakura</a:t>
            </a:r>
            <a:r>
              <a:rPr lang="en-US" dirty="0" smtClean="0"/>
              <a:t> Mission shown below. Based on the information gained from these trips Japan was able to make rapid progress as an industrial and military power.</a:t>
            </a:r>
          </a:p>
          <a:p>
            <a:r>
              <a:rPr lang="en-US" dirty="0" smtClean="0"/>
              <a:t>England            Steel making, shipbuilding, engineering</a:t>
            </a:r>
          </a:p>
          <a:p>
            <a:r>
              <a:rPr lang="en-US" dirty="0" smtClean="0"/>
              <a:t>United States	   Education				</a:t>
            </a:r>
          </a:p>
          <a:p>
            <a:r>
              <a:rPr lang="en-US" dirty="0" smtClean="0"/>
              <a:t>Germany		   Military, medicine </a:t>
            </a:r>
          </a:p>
        </p:txBody>
      </p:sp>
      <p:pic>
        <p:nvPicPr>
          <p:cNvPr id="3" name="Picture 2"/>
          <p:cNvPicPr>
            <a:picLocks noChangeAspect="1"/>
          </p:cNvPicPr>
          <p:nvPr/>
        </p:nvPicPr>
        <p:blipFill>
          <a:blip r:embed="rId3"/>
          <a:stretch>
            <a:fillRect/>
          </a:stretch>
        </p:blipFill>
        <p:spPr>
          <a:xfrm>
            <a:off x="2527300" y="4001096"/>
            <a:ext cx="3860800" cy="2840236"/>
          </a:xfrm>
          <a:prstGeom prst="rect">
            <a:avLst/>
          </a:prstGeom>
          <a:ln w="28575" cmpd="sng">
            <a:noFill/>
          </a:ln>
        </p:spPr>
      </p:pic>
    </p:spTree>
    <p:extLst>
      <p:ext uri="{BB962C8B-B14F-4D97-AF65-F5344CB8AC3E}">
        <p14:creationId xmlns:p14="http://schemas.microsoft.com/office/powerpoint/2010/main" val="4055747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f3441b6a859014f092869d9acc9b8c-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8681" y="266700"/>
            <a:ext cx="5106638" cy="6134100"/>
          </a:xfrm>
          <a:prstGeom prst="rect">
            <a:avLst/>
          </a:prstGeom>
        </p:spPr>
      </p:pic>
      <p:sp>
        <p:nvSpPr>
          <p:cNvPr id="2" name="TextBox 1"/>
          <p:cNvSpPr txBox="1"/>
          <p:nvPr/>
        </p:nvSpPr>
        <p:spPr>
          <a:xfrm>
            <a:off x="2311519" y="519668"/>
            <a:ext cx="4686800" cy="338554"/>
          </a:xfrm>
          <a:prstGeom prst="rect">
            <a:avLst/>
          </a:prstGeom>
          <a:noFill/>
        </p:spPr>
        <p:txBody>
          <a:bodyPr wrap="none" rtlCol="0">
            <a:spAutoFit/>
          </a:bodyPr>
          <a:lstStyle/>
          <a:p>
            <a:r>
              <a:rPr lang="en-US" sz="1600" b="1" dirty="0" smtClean="0">
                <a:solidFill>
                  <a:srgbClr val="FFFF00"/>
                </a:solidFill>
              </a:rPr>
              <a:t>Japanese troops riding their bicycles into Singapore</a:t>
            </a:r>
            <a:endParaRPr lang="en-US" sz="1600" b="1" dirty="0">
              <a:solidFill>
                <a:srgbClr val="FFFF00"/>
              </a:solidFill>
            </a:endParaRPr>
          </a:p>
        </p:txBody>
      </p:sp>
    </p:spTree>
    <p:extLst>
      <p:ext uri="{BB962C8B-B14F-4D97-AF65-F5344CB8AC3E}">
        <p14:creationId xmlns:p14="http://schemas.microsoft.com/office/powerpoint/2010/main" val="4122479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70DE4800000578-4241644-image-a-61_148758559037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3530" y="380824"/>
            <a:ext cx="7616941" cy="6134276"/>
          </a:xfrm>
          <a:prstGeom prst="rect">
            <a:avLst/>
          </a:prstGeom>
          <a:ln w="38100" cmpd="sng">
            <a:solidFill>
              <a:schemeClr val="tx1"/>
            </a:solidFill>
          </a:ln>
        </p:spPr>
      </p:pic>
      <p:sp>
        <p:nvSpPr>
          <p:cNvPr id="2" name="TextBox 1"/>
          <p:cNvSpPr txBox="1"/>
          <p:nvPr/>
        </p:nvSpPr>
        <p:spPr>
          <a:xfrm>
            <a:off x="3384550" y="5963166"/>
            <a:ext cx="2146300" cy="369332"/>
          </a:xfrm>
          <a:prstGeom prst="rect">
            <a:avLst/>
          </a:prstGeom>
          <a:noFill/>
        </p:spPr>
        <p:txBody>
          <a:bodyPr wrap="square" rtlCol="0">
            <a:spAutoFit/>
          </a:bodyPr>
          <a:lstStyle/>
          <a:p>
            <a:pPr algn="ctr"/>
            <a:r>
              <a:rPr lang="en-US" dirty="0" smtClean="0">
                <a:solidFill>
                  <a:srgbClr val="FFFF00"/>
                </a:solidFill>
              </a:rPr>
              <a:t>The Victors?</a:t>
            </a:r>
            <a:endParaRPr lang="en-US" dirty="0">
              <a:solidFill>
                <a:srgbClr val="FFFF00"/>
              </a:solidFill>
            </a:endParaRPr>
          </a:p>
        </p:txBody>
      </p:sp>
    </p:spTree>
    <p:extLst>
      <p:ext uri="{BB962C8B-B14F-4D97-AF65-F5344CB8AC3E}">
        <p14:creationId xmlns:p14="http://schemas.microsoft.com/office/powerpoint/2010/main" val="3207648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e1bcd51bc89415473c2631821fa5829-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00" y="558799"/>
            <a:ext cx="4240816" cy="5829301"/>
          </a:xfrm>
          <a:prstGeom prst="rect">
            <a:avLst/>
          </a:prstGeom>
          <a:ln w="38100" cmpd="sng">
            <a:solidFill>
              <a:schemeClr val="tx1"/>
            </a:solidFill>
            <a:prstDash val="solid"/>
          </a:ln>
        </p:spPr>
      </p:pic>
      <p:pic>
        <p:nvPicPr>
          <p:cNvPr id="2" name="Picture 1"/>
          <p:cNvPicPr>
            <a:picLocks noChangeAspect="1"/>
          </p:cNvPicPr>
          <p:nvPr/>
        </p:nvPicPr>
        <p:blipFill>
          <a:blip r:embed="rId4"/>
          <a:stretch>
            <a:fillRect/>
          </a:stretch>
        </p:blipFill>
        <p:spPr>
          <a:xfrm>
            <a:off x="4851400" y="1003299"/>
            <a:ext cx="3988930" cy="4851401"/>
          </a:xfrm>
          <a:prstGeom prst="rect">
            <a:avLst/>
          </a:prstGeom>
          <a:ln w="38100" cmpd="sng">
            <a:solidFill>
              <a:schemeClr val="tx1"/>
            </a:solidFill>
          </a:ln>
        </p:spPr>
      </p:pic>
    </p:spTree>
    <p:extLst>
      <p:ext uri="{BB962C8B-B14F-4D97-AF65-F5344CB8AC3E}">
        <p14:creationId xmlns:p14="http://schemas.microsoft.com/office/powerpoint/2010/main" val="4249417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D70DDD000000578-4241644-image-a-77_14875857741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185" y="1018300"/>
            <a:ext cx="8513915" cy="4796822"/>
          </a:xfrm>
          <a:prstGeom prst="rect">
            <a:avLst/>
          </a:prstGeom>
          <a:ln w="38100" cmpd="sng">
            <a:solidFill>
              <a:schemeClr val="tx1"/>
            </a:solidFill>
          </a:ln>
        </p:spPr>
      </p:pic>
      <p:sp>
        <p:nvSpPr>
          <p:cNvPr id="2" name="TextBox 1"/>
          <p:cNvSpPr txBox="1"/>
          <p:nvPr/>
        </p:nvSpPr>
        <p:spPr>
          <a:xfrm>
            <a:off x="3442925" y="5308600"/>
            <a:ext cx="2258150" cy="584776"/>
          </a:xfrm>
          <a:prstGeom prst="rect">
            <a:avLst/>
          </a:prstGeom>
          <a:noFill/>
        </p:spPr>
        <p:txBody>
          <a:bodyPr wrap="none" rtlCol="0">
            <a:spAutoFit/>
          </a:bodyPr>
          <a:lstStyle/>
          <a:p>
            <a:r>
              <a:rPr lang="en-US" sz="3200" dirty="0" smtClean="0">
                <a:solidFill>
                  <a:srgbClr val="FFFF00"/>
                </a:solidFill>
              </a:rPr>
              <a:t>Free at last!</a:t>
            </a:r>
            <a:endParaRPr lang="en-US" sz="3200" dirty="0">
              <a:solidFill>
                <a:srgbClr val="FFFF00"/>
              </a:solidFill>
            </a:endParaRPr>
          </a:p>
        </p:txBody>
      </p:sp>
    </p:spTree>
    <p:extLst>
      <p:ext uri="{BB962C8B-B14F-4D97-AF65-F5344CB8AC3E}">
        <p14:creationId xmlns:p14="http://schemas.microsoft.com/office/powerpoint/2010/main" val="1166615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 y="0"/>
            <a:ext cx="9144000" cy="10310516"/>
          </a:xfrm>
          <a:prstGeom prst="rect">
            <a:avLst/>
          </a:prstGeom>
          <a:noFill/>
          <a:ln>
            <a:solidFill>
              <a:schemeClr val="tx1"/>
            </a:solidFill>
          </a:ln>
        </p:spPr>
        <p:txBody>
          <a:bodyPr wrap="square" rtlCol="0">
            <a:spAutoFit/>
          </a:bodyPr>
          <a:lstStyle/>
          <a:p>
            <a:pPr algn="ctr"/>
            <a:r>
              <a:rPr lang="en-US" sz="3200" dirty="0" smtClean="0">
                <a:solidFill>
                  <a:schemeClr val="accent2">
                    <a:lumMod val="75000"/>
                  </a:schemeClr>
                </a:solidFill>
              </a:rPr>
              <a:t>Reasons for declining relations between England and Japan</a:t>
            </a:r>
            <a:endParaRPr lang="en-US" sz="2400" dirty="0" smtClean="0">
              <a:solidFill>
                <a:schemeClr val="accent2">
                  <a:lumMod val="75000"/>
                </a:schemeClr>
              </a:solidFill>
            </a:endParaRPr>
          </a:p>
          <a:p>
            <a:pPr marL="285750" indent="-285750" algn="just">
              <a:buFont typeface="Wingdings" charset="2"/>
              <a:buChar char="§"/>
            </a:pPr>
            <a:r>
              <a:rPr lang="en-US" dirty="0" smtClean="0"/>
              <a:t>Before and during the First World War Britain and Japan had been allies but later looked upon each other as potential enemies, especially in South East Asia. </a:t>
            </a:r>
          </a:p>
          <a:p>
            <a:pPr marL="285750" indent="-285750" algn="just">
              <a:buFont typeface="Wingdings" charset="2"/>
              <a:buChar char="§"/>
            </a:pPr>
            <a:r>
              <a:rPr lang="en-US" dirty="0" smtClean="0"/>
              <a:t>Japan had begun to develop strong feelings of Anglophobia and they were angry about being given inferior status to the European powers and America in the Washington Treaty. 5:5:3.</a:t>
            </a:r>
          </a:p>
          <a:p>
            <a:pPr marL="285750" indent="-285750" algn="just">
              <a:buFont typeface="Wingdings" charset="2"/>
              <a:buChar char="§"/>
            </a:pPr>
            <a:r>
              <a:rPr lang="en-US" dirty="0" smtClean="0"/>
              <a:t>The Japanese were setting up their own empire by invading parts of Korea and China. </a:t>
            </a:r>
          </a:p>
          <a:p>
            <a:pPr marL="285750" indent="-285750" algn="just">
              <a:buFont typeface="Wingdings" charset="2"/>
              <a:buChar char="§"/>
            </a:pPr>
            <a:r>
              <a:rPr lang="en-US" dirty="0" smtClean="0"/>
              <a:t>The Japanese navy had battleships and aircraft carriers superior to the aged British flee</a:t>
            </a:r>
            <a:r>
              <a:rPr lang="en-US" dirty="0"/>
              <a:t>t</a:t>
            </a:r>
            <a:r>
              <a:rPr lang="en-US" dirty="0" smtClean="0"/>
              <a:t>.</a:t>
            </a:r>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ctr"/>
            <a:endParaRPr lang="en-US" sz="2000" b="1" dirty="0" smtClean="0"/>
          </a:p>
          <a:p>
            <a:pPr algn="ctr"/>
            <a:endParaRPr lang="en-US" sz="2000" b="1" dirty="0" smtClean="0"/>
          </a:p>
          <a:p>
            <a:pPr algn="ctr"/>
            <a:r>
              <a:rPr lang="en-US" sz="2000" b="1" dirty="0" smtClean="0"/>
              <a:t>Japanese aircraft carrier “</a:t>
            </a:r>
            <a:r>
              <a:rPr lang="en-US" sz="2000" b="1" dirty="0" err="1" smtClean="0"/>
              <a:t>Shokaku</a:t>
            </a:r>
            <a:r>
              <a:rPr lang="en-US" sz="2000" b="1" dirty="0" smtClean="0"/>
              <a:t>” completion August 1941</a:t>
            </a:r>
          </a:p>
          <a:p>
            <a:pPr algn="ctr"/>
            <a:endParaRPr lang="en-US" sz="2000" b="1" dirty="0" smtClean="0"/>
          </a:p>
          <a:p>
            <a:pPr algn="just"/>
            <a:endParaRPr lang="en-US" sz="3600" dirty="0" smtClean="0"/>
          </a:p>
          <a:p>
            <a:pPr algn="just"/>
            <a:endParaRPr lang="en-US" sz="3600" dirty="0"/>
          </a:p>
          <a:p>
            <a:pPr algn="just"/>
            <a:endParaRPr lang="en-US" sz="3600" dirty="0" smtClean="0"/>
          </a:p>
          <a:p>
            <a:pPr algn="just"/>
            <a:endParaRPr lang="en-US" sz="3600" dirty="0" smtClean="0"/>
          </a:p>
          <a:p>
            <a:pPr algn="just"/>
            <a:endParaRPr lang="en-US" sz="3600" dirty="0"/>
          </a:p>
          <a:p>
            <a:pPr algn="just"/>
            <a:endParaRPr lang="en-US" sz="3600" dirty="0" smtClean="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479" y="3441700"/>
            <a:ext cx="7007885" cy="2578100"/>
          </a:xfrm>
          <a:prstGeom prst="rect">
            <a:avLst/>
          </a:prstGeom>
          <a:ln w="38100" cmpd="sng">
            <a:solidFill>
              <a:schemeClr val="accent2">
                <a:lumMod val="50000"/>
              </a:schemeClr>
            </a:solidFill>
          </a:ln>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79" y="3441700"/>
            <a:ext cx="1872874" cy="2578100"/>
          </a:xfrm>
          <a:prstGeom prst="rect">
            <a:avLst/>
          </a:prstGeom>
          <a:ln w="19050"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0976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146" y="5859973"/>
            <a:ext cx="8600459" cy="707886"/>
          </a:xfrm>
          <a:prstGeom prst="rect">
            <a:avLst/>
          </a:prstGeom>
          <a:noFill/>
        </p:spPr>
        <p:txBody>
          <a:bodyPr wrap="square" rtlCol="0">
            <a:spAutoFit/>
          </a:bodyPr>
          <a:lstStyle/>
          <a:p>
            <a:pPr algn="ctr"/>
            <a:r>
              <a:rPr lang="en-US" sz="2000" dirty="0" smtClean="0"/>
              <a:t>Japanese battleship “</a:t>
            </a:r>
            <a:r>
              <a:rPr lang="en-US" sz="2000" dirty="0" err="1" smtClean="0"/>
              <a:t>Haruna</a:t>
            </a:r>
            <a:r>
              <a:rPr lang="en-US" sz="2000" dirty="0" smtClean="0"/>
              <a:t>” which</a:t>
            </a:r>
          </a:p>
          <a:p>
            <a:pPr algn="ctr"/>
            <a:r>
              <a:rPr lang="en-US" sz="2000" dirty="0" smtClean="0"/>
              <a:t> took part in both the first and second world wars.</a:t>
            </a:r>
            <a:endParaRPr lang="en-US" sz="2000" dirty="0"/>
          </a:p>
        </p:txBody>
      </p:sp>
      <p:pic>
        <p:nvPicPr>
          <p:cNvPr id="4" name="Picture 3" descr="Haruna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735" y="992058"/>
            <a:ext cx="8334635" cy="4867915"/>
          </a:xfrm>
          <a:prstGeom prst="rect">
            <a:avLst/>
          </a:prstGeom>
          <a:ln w="28575" cmpd="sng">
            <a:solidFill>
              <a:srgbClr val="0000FF"/>
            </a:solidFill>
          </a:ln>
        </p:spPr>
      </p:pic>
      <p:sp>
        <p:nvSpPr>
          <p:cNvPr id="8" name="TextBox 7"/>
          <p:cNvSpPr txBox="1"/>
          <p:nvPr/>
        </p:nvSpPr>
        <p:spPr>
          <a:xfrm>
            <a:off x="320146" y="106176"/>
            <a:ext cx="8600459" cy="707886"/>
          </a:xfrm>
          <a:prstGeom prst="rect">
            <a:avLst/>
          </a:prstGeom>
          <a:noFill/>
        </p:spPr>
        <p:txBody>
          <a:bodyPr wrap="square" rtlCol="0">
            <a:spAutoFit/>
          </a:bodyPr>
          <a:lstStyle/>
          <a:p>
            <a:pPr algn="ctr"/>
            <a:r>
              <a:rPr lang="en-US" sz="2000" dirty="0" smtClean="0"/>
              <a:t>Without a huge building program there was no way the British Navy could match developing Japanese and American naval power.</a:t>
            </a:r>
            <a:endParaRPr lang="en-US" sz="2000" dirty="0"/>
          </a:p>
        </p:txBody>
      </p:sp>
    </p:spTree>
    <p:extLst>
      <p:ext uri="{BB962C8B-B14F-4D97-AF65-F5344CB8AC3E}">
        <p14:creationId xmlns:p14="http://schemas.microsoft.com/office/powerpoint/2010/main" val="4235398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721" y="241276"/>
            <a:ext cx="8755541" cy="3416320"/>
          </a:xfrm>
          <a:prstGeom prst="rect">
            <a:avLst/>
          </a:prstGeom>
          <a:ln>
            <a:noFill/>
          </a:ln>
        </p:spPr>
        <p:txBody>
          <a:bodyPr wrap="square">
            <a:spAutoFit/>
          </a:bodyPr>
          <a:lstStyle/>
          <a:p>
            <a:pPr algn="ctr"/>
            <a:r>
              <a:rPr lang="en-US" b="1" dirty="0"/>
              <a:t>Britain’s post World War One problems with regards to maintaining naval power.</a:t>
            </a:r>
          </a:p>
          <a:p>
            <a:pPr algn="just"/>
            <a:endParaRPr lang="en-US" dirty="0"/>
          </a:p>
          <a:p>
            <a:pPr algn="just"/>
            <a:r>
              <a:rPr lang="en-US" dirty="0"/>
              <a:t>Britain needed one fleet in European waters and one in the Far East. She could not afford to build a new base in the east and a new fleet to go with it as her ships were aging and not the quality of those being built by Germany and Japan. In 1921 it was decided to build the new base in Singapore </a:t>
            </a:r>
            <a:r>
              <a:rPr lang="en-US" dirty="0" smtClean="0"/>
              <a:t>rather than </a:t>
            </a:r>
            <a:r>
              <a:rPr lang="en-US" dirty="0"/>
              <a:t>Sydney. Australia was promised that in the event of hostilities a fleet from Britain would arrive within 70 days. This was referred to as “The Myth of the Fleet” because in such a situation the British would have their hands full with just the Germans. </a:t>
            </a:r>
            <a:r>
              <a:rPr lang="en-US" dirty="0">
                <a:solidFill>
                  <a:srgbClr val="3366FF"/>
                </a:solidFill>
              </a:rPr>
              <a:t>A clear credibility gap existed between British promises and what they actually could deliver. </a:t>
            </a:r>
            <a:r>
              <a:rPr lang="en-US" dirty="0"/>
              <a:t>The time necessary to reach Australia grew from 70 days to 90 days and then 6 months. In reality Britain had no ships for service anywhere while the danger from Germany existed.</a:t>
            </a:r>
          </a:p>
        </p:txBody>
      </p:sp>
      <p:pic>
        <p:nvPicPr>
          <p:cNvPr id="2" name="Picture 1"/>
          <p:cNvPicPr>
            <a:picLocks noChangeAspect="1"/>
          </p:cNvPicPr>
          <p:nvPr/>
        </p:nvPicPr>
        <p:blipFill>
          <a:blip r:embed="rId3"/>
          <a:stretch>
            <a:fillRect/>
          </a:stretch>
        </p:blipFill>
        <p:spPr>
          <a:xfrm>
            <a:off x="431205" y="3824389"/>
            <a:ext cx="3865495" cy="2462222"/>
          </a:xfrm>
          <a:prstGeom prst="rect">
            <a:avLst/>
          </a:prstGeom>
          <a:solidFill>
            <a:schemeClr val="tx1"/>
          </a:solidFill>
          <a:ln w="28575" cmpd="sng">
            <a:solidFill>
              <a:schemeClr val="tx1"/>
            </a:solidFill>
          </a:ln>
        </p:spPr>
      </p:pic>
      <p:pic>
        <p:nvPicPr>
          <p:cNvPr id="4" name="Picture 3"/>
          <p:cNvPicPr>
            <a:picLocks noChangeAspect="1"/>
          </p:cNvPicPr>
          <p:nvPr/>
        </p:nvPicPr>
        <p:blipFill>
          <a:blip r:embed="rId4"/>
          <a:stretch>
            <a:fillRect/>
          </a:stretch>
        </p:blipFill>
        <p:spPr>
          <a:xfrm>
            <a:off x="4849510" y="3824389"/>
            <a:ext cx="3865495" cy="2462222"/>
          </a:xfrm>
          <a:prstGeom prst="rect">
            <a:avLst/>
          </a:prstGeom>
          <a:solidFill>
            <a:schemeClr val="tx1"/>
          </a:solidFill>
          <a:ln w="28575" cmpd="sng">
            <a:solidFill>
              <a:schemeClr val="tx1"/>
            </a:solidFill>
          </a:ln>
        </p:spPr>
      </p:pic>
      <p:sp>
        <p:nvSpPr>
          <p:cNvPr id="5" name="TextBox 4"/>
          <p:cNvSpPr txBox="1"/>
          <p:nvPr/>
        </p:nvSpPr>
        <p:spPr>
          <a:xfrm>
            <a:off x="431205" y="6394691"/>
            <a:ext cx="8283800" cy="369332"/>
          </a:xfrm>
          <a:prstGeom prst="rect">
            <a:avLst/>
          </a:prstGeom>
          <a:noFill/>
        </p:spPr>
        <p:txBody>
          <a:bodyPr wrap="square" rtlCol="0">
            <a:spAutoFit/>
          </a:bodyPr>
          <a:lstStyle/>
          <a:p>
            <a:r>
              <a:rPr lang="en-US" dirty="0" smtClean="0"/>
              <a:t>                  HMS Hood                                                       HMS Prince of Wales                                                                    </a:t>
            </a:r>
            <a:endParaRPr lang="en-US" dirty="0"/>
          </a:p>
        </p:txBody>
      </p:sp>
    </p:spTree>
    <p:extLst>
      <p:ext uri="{BB962C8B-B14F-4D97-AF65-F5344CB8AC3E}">
        <p14:creationId xmlns:p14="http://schemas.microsoft.com/office/powerpoint/2010/main" val="1004101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641"/>
            <a:ext cx="9144000" cy="7017307"/>
          </a:xfrm>
          <a:prstGeom prst="rect">
            <a:avLst/>
          </a:prstGeom>
        </p:spPr>
        <p:txBody>
          <a:bodyPr wrap="square">
            <a:spAutoFit/>
          </a:bodyPr>
          <a:lstStyle/>
          <a:p>
            <a:pPr algn="ctr"/>
            <a:r>
              <a:rPr lang="en-US" b="1" dirty="0"/>
              <a:t>New Plans for the </a:t>
            </a:r>
            <a:r>
              <a:rPr lang="en-US" b="1" dirty="0" smtClean="0"/>
              <a:t>Defense </a:t>
            </a:r>
            <a:r>
              <a:rPr lang="en-US" b="1" dirty="0"/>
              <a:t>of </a:t>
            </a:r>
            <a:r>
              <a:rPr lang="en-US" b="1" dirty="0" smtClean="0"/>
              <a:t>Singapore</a:t>
            </a:r>
            <a:endParaRPr lang="en-US" b="1" dirty="0"/>
          </a:p>
          <a:p>
            <a:pPr algn="ctr"/>
            <a:endParaRPr lang="en-US" b="1" dirty="0" smtClean="0"/>
          </a:p>
          <a:p>
            <a:pPr algn="just"/>
            <a:r>
              <a:rPr lang="en-US" dirty="0" smtClean="0"/>
              <a:t>Due </a:t>
            </a:r>
            <a:r>
              <a:rPr lang="en-US" dirty="0"/>
              <a:t>to the problems involved with sending naval assistance south, the </a:t>
            </a:r>
            <a:r>
              <a:rPr lang="en-US" dirty="0" smtClean="0"/>
              <a:t>defense </a:t>
            </a:r>
            <a:r>
              <a:rPr lang="en-US" dirty="0"/>
              <a:t>of Malaya and Singapore fell to the army and the RAF. They would have to be able to sustain an indefinite siege. </a:t>
            </a:r>
          </a:p>
          <a:p>
            <a:pPr algn="just"/>
            <a:endParaRPr lang="en-US" dirty="0"/>
          </a:p>
          <a:p>
            <a:pPr algn="just"/>
            <a:r>
              <a:rPr lang="en-US" dirty="0"/>
              <a:t>The navy decided against building the new base on the seaward side as it would be too close to the commercial harbor. </a:t>
            </a:r>
            <a:r>
              <a:rPr lang="en-US" dirty="0" smtClean="0"/>
              <a:t>It was then decided that </a:t>
            </a:r>
            <a:r>
              <a:rPr lang="en-US" dirty="0"/>
              <a:t>Singapore would be protected from the sea and not the land. </a:t>
            </a:r>
            <a:r>
              <a:rPr lang="en-US" dirty="0" smtClean="0"/>
              <a:t>It was believed that the </a:t>
            </a:r>
            <a:r>
              <a:rPr lang="en-US" dirty="0"/>
              <a:t>jungle </a:t>
            </a:r>
            <a:r>
              <a:rPr lang="en-US" dirty="0" smtClean="0"/>
              <a:t>off </a:t>
            </a:r>
            <a:r>
              <a:rPr lang="en-US" dirty="0" err="1"/>
              <a:t>Johore</a:t>
            </a:r>
            <a:r>
              <a:rPr lang="en-US" dirty="0"/>
              <a:t> and </a:t>
            </a:r>
            <a:r>
              <a:rPr lang="en-US" dirty="0" smtClean="0"/>
              <a:t>South</a:t>
            </a:r>
            <a:r>
              <a:rPr lang="en-US" dirty="0"/>
              <a:t>-east Malaya would </a:t>
            </a:r>
            <a:r>
              <a:rPr lang="en-US" dirty="0" smtClean="0"/>
              <a:t>guard against any </a:t>
            </a:r>
            <a:r>
              <a:rPr lang="en-US" dirty="0"/>
              <a:t>landward attack and one from the north would take an enemy </a:t>
            </a:r>
            <a:r>
              <a:rPr lang="en-US" dirty="0" smtClean="0"/>
              <a:t>too </a:t>
            </a:r>
            <a:r>
              <a:rPr lang="en-US" dirty="0"/>
              <a:t>long.</a:t>
            </a:r>
          </a:p>
          <a:p>
            <a:pPr algn="just"/>
            <a:endParaRPr lang="en-US" dirty="0" smtClean="0"/>
          </a:p>
          <a:p>
            <a:pPr algn="just"/>
            <a:r>
              <a:rPr lang="en-US" dirty="0" smtClean="0"/>
              <a:t>These decisions angered the </a:t>
            </a:r>
            <a:r>
              <a:rPr lang="en-US" dirty="0"/>
              <a:t>army as they had not </a:t>
            </a:r>
            <a:r>
              <a:rPr lang="en-US" dirty="0" smtClean="0"/>
              <a:t>been</a:t>
            </a:r>
          </a:p>
          <a:p>
            <a:pPr algn="just"/>
            <a:r>
              <a:rPr lang="en-US" dirty="0" smtClean="0"/>
              <a:t>consulted and a </a:t>
            </a:r>
            <a:r>
              <a:rPr lang="en-US" dirty="0"/>
              <a:t>forward </a:t>
            </a:r>
            <a:r>
              <a:rPr lang="en-US" dirty="0" smtClean="0"/>
              <a:t>deployment </a:t>
            </a:r>
            <a:r>
              <a:rPr lang="en-US" dirty="0"/>
              <a:t>of troops would </a:t>
            </a:r>
            <a:r>
              <a:rPr lang="en-US" dirty="0" smtClean="0"/>
              <a:t>be</a:t>
            </a:r>
          </a:p>
          <a:p>
            <a:pPr algn="just"/>
            <a:r>
              <a:rPr lang="en-US" dirty="0" smtClean="0"/>
              <a:t>necessary to guard </a:t>
            </a:r>
            <a:r>
              <a:rPr lang="en-US" dirty="0"/>
              <a:t>them. The army wanted heavy artillery</a:t>
            </a:r>
            <a:r>
              <a:rPr lang="en-US" dirty="0" smtClean="0"/>
              <a:t>.</a:t>
            </a:r>
          </a:p>
          <a:p>
            <a:pPr algn="just"/>
            <a:r>
              <a:rPr lang="en-US" dirty="0" smtClean="0"/>
              <a:t>The </a:t>
            </a:r>
            <a:r>
              <a:rPr lang="en-US" dirty="0"/>
              <a:t>RAF </a:t>
            </a:r>
            <a:r>
              <a:rPr lang="en-US" dirty="0" smtClean="0"/>
              <a:t>backed Torpedo bombers and fighters due to their</a:t>
            </a:r>
          </a:p>
          <a:p>
            <a:pPr algn="just"/>
            <a:r>
              <a:rPr lang="en-US" dirty="0" smtClean="0"/>
              <a:t>longer range</a:t>
            </a:r>
            <a:r>
              <a:rPr lang="en-US" dirty="0"/>
              <a:t>. The army won the argument there being </a:t>
            </a:r>
            <a:r>
              <a:rPr lang="en-US" dirty="0" smtClean="0"/>
              <a:t>no</a:t>
            </a:r>
          </a:p>
          <a:p>
            <a:pPr algn="just"/>
            <a:r>
              <a:rPr lang="en-US" dirty="0" smtClean="0"/>
              <a:t>proof that </a:t>
            </a:r>
            <a:r>
              <a:rPr lang="en-US" dirty="0"/>
              <a:t>planes could sink warships </a:t>
            </a:r>
            <a:r>
              <a:rPr lang="en-US" dirty="0" smtClean="0"/>
              <a:t>and any such planes </a:t>
            </a:r>
          </a:p>
          <a:p>
            <a:pPr algn="just"/>
            <a:r>
              <a:rPr lang="en-US" dirty="0" smtClean="0"/>
              <a:t>would </a:t>
            </a:r>
            <a:r>
              <a:rPr lang="en-US" dirty="0"/>
              <a:t>be </a:t>
            </a:r>
            <a:r>
              <a:rPr lang="en-US" dirty="0" smtClean="0"/>
              <a:t>needed to </a:t>
            </a:r>
            <a:r>
              <a:rPr lang="en-US" dirty="0"/>
              <a:t>defend the home islands. </a:t>
            </a:r>
            <a:r>
              <a:rPr lang="en-US" dirty="0" smtClean="0"/>
              <a:t>Artillery </a:t>
            </a:r>
          </a:p>
          <a:p>
            <a:pPr algn="just"/>
            <a:r>
              <a:rPr lang="en-US" dirty="0" smtClean="0"/>
              <a:t>won </a:t>
            </a:r>
            <a:r>
              <a:rPr lang="en-US" dirty="0"/>
              <a:t>the day. </a:t>
            </a:r>
            <a:r>
              <a:rPr lang="en-US" dirty="0" smtClean="0"/>
              <a:t>Airfields were</a:t>
            </a:r>
            <a:r>
              <a:rPr lang="en-US" dirty="0"/>
              <a:t>, however, set up </a:t>
            </a:r>
            <a:r>
              <a:rPr lang="en-US" dirty="0" smtClean="0"/>
              <a:t>in </a:t>
            </a:r>
            <a:r>
              <a:rPr lang="en-US" dirty="0"/>
              <a:t>the north </a:t>
            </a:r>
            <a:r>
              <a:rPr lang="en-US" dirty="0" smtClean="0"/>
              <a:t>and</a:t>
            </a:r>
          </a:p>
          <a:p>
            <a:pPr algn="just"/>
            <a:r>
              <a:rPr lang="en-US" dirty="0" smtClean="0"/>
              <a:t> </a:t>
            </a:r>
            <a:r>
              <a:rPr lang="en-US" dirty="0"/>
              <a:t>east </a:t>
            </a:r>
          </a:p>
          <a:p>
            <a:pPr algn="just"/>
            <a:endParaRPr lang="en-US" dirty="0" smtClean="0"/>
          </a:p>
          <a:p>
            <a:r>
              <a:rPr lang="en-US" dirty="0" smtClean="0"/>
              <a:t>Naval defense guns at Singapore being tested December</a:t>
            </a:r>
          </a:p>
          <a:p>
            <a:r>
              <a:rPr lang="en-US" dirty="0" smtClean="0"/>
              <a:t>1941.</a:t>
            </a:r>
            <a:endParaRPr lang="en-US" dirty="0"/>
          </a:p>
          <a:p>
            <a:endParaRPr lang="en-US" dirty="0" smtClean="0"/>
          </a:p>
        </p:txBody>
      </p:sp>
      <p:pic>
        <p:nvPicPr>
          <p:cNvPr id="3" name="Picture 2"/>
          <p:cNvPicPr>
            <a:picLocks noChangeAspect="1"/>
          </p:cNvPicPr>
          <p:nvPr/>
        </p:nvPicPr>
        <p:blipFill>
          <a:blip r:embed="rId2"/>
          <a:stretch>
            <a:fillRect/>
          </a:stretch>
        </p:blipFill>
        <p:spPr>
          <a:xfrm>
            <a:off x="6144107" y="3047229"/>
            <a:ext cx="2672780" cy="3645672"/>
          </a:xfrm>
          <a:prstGeom prst="rect">
            <a:avLst/>
          </a:prstGeom>
          <a:solidFill>
            <a:schemeClr val="tx1"/>
          </a:solidFill>
          <a:ln w="28575" cmpd="sng">
            <a:solidFill>
              <a:schemeClr val="tx1"/>
            </a:solidFill>
          </a:ln>
        </p:spPr>
      </p:pic>
    </p:spTree>
    <p:extLst>
      <p:ext uri="{BB962C8B-B14F-4D97-AF65-F5344CB8AC3E}">
        <p14:creationId xmlns:p14="http://schemas.microsoft.com/office/powerpoint/2010/main" val="3224722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625489" y="2499370"/>
            <a:ext cx="6032262" cy="369332"/>
          </a:xfrm>
          <a:prstGeom prst="rect">
            <a:avLst/>
          </a:prstGeom>
          <a:noFill/>
        </p:spPr>
        <p:txBody>
          <a:bodyPr wrap="square" rtlCol="0">
            <a:spAutoFit/>
          </a:bodyPr>
          <a:lstStyle/>
          <a:p>
            <a:endParaRPr lang="en-US" dirty="0"/>
          </a:p>
        </p:txBody>
      </p:sp>
      <p:pic>
        <p:nvPicPr>
          <p:cNvPr id="7" name="Picture 6" descr="5e2e23c78eb9397362cb7429398792b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0567" y="1652263"/>
            <a:ext cx="2434367" cy="3224326"/>
          </a:xfrm>
          <a:prstGeom prst="rect">
            <a:avLst/>
          </a:prstGeom>
        </p:spPr>
      </p:pic>
      <p:sp>
        <p:nvSpPr>
          <p:cNvPr id="2" name="Rectangle 1"/>
          <p:cNvSpPr/>
          <p:nvPr/>
        </p:nvSpPr>
        <p:spPr>
          <a:xfrm>
            <a:off x="111640" y="246535"/>
            <a:ext cx="8806040" cy="6432531"/>
          </a:xfrm>
          <a:prstGeom prst="rect">
            <a:avLst/>
          </a:prstGeom>
          <a:ln>
            <a:solidFill>
              <a:schemeClr val="tx1"/>
            </a:solidFill>
          </a:ln>
        </p:spPr>
        <p:txBody>
          <a:bodyPr wrap="square">
            <a:spAutoFit/>
          </a:bodyPr>
          <a:lstStyle/>
          <a:p>
            <a:r>
              <a:rPr lang="en-US" sz="1600" dirty="0"/>
              <a:t>A staff assessment carried out by high-ranking officers asserted that the Japanese would capture airfields in Southern Thailand, land in Northern Malaya and Southern Thailand and then advance down the Malayan Peninsular to Singapore. They concluded that the jungle would not be an obstacle and that Singapore was vulnerable to a land attack from the north. This is exactly what happened. </a:t>
            </a:r>
            <a:r>
              <a:rPr lang="en-US" sz="1600" dirty="0">
                <a:solidFill>
                  <a:srgbClr val="3366FF"/>
                </a:solidFill>
              </a:rPr>
              <a:t>Brigadier A.E. Percival was one of these officers.</a:t>
            </a:r>
          </a:p>
          <a:p>
            <a:endParaRPr lang="en-US" sz="1600" dirty="0"/>
          </a:p>
          <a:p>
            <a:endParaRPr lang="en-US" sz="1600" b="1" dirty="0" smtClean="0"/>
          </a:p>
          <a:p>
            <a:r>
              <a:rPr lang="en-US" sz="1600" b="1" dirty="0" smtClean="0"/>
              <a:t>The </a:t>
            </a:r>
            <a:r>
              <a:rPr lang="en-US" sz="1600" b="1" dirty="0"/>
              <a:t>reaction from the war office was as follows:</a:t>
            </a:r>
          </a:p>
          <a:p>
            <a:r>
              <a:rPr lang="en-US" sz="1600" dirty="0"/>
              <a:t>The British Fleet would sail whatever the the situation elsewhere. </a:t>
            </a:r>
          </a:p>
          <a:p>
            <a:r>
              <a:rPr lang="en-US" sz="1600" dirty="0"/>
              <a:t>The Japanese were heavily involved in China</a:t>
            </a:r>
          </a:p>
          <a:p>
            <a:r>
              <a:rPr lang="en-US" sz="1600" dirty="0"/>
              <a:t>Tanks were not considered necessary</a:t>
            </a:r>
          </a:p>
          <a:p>
            <a:r>
              <a:rPr lang="en-US" sz="1600" dirty="0"/>
              <a:t>There was little money available for rearmament</a:t>
            </a:r>
          </a:p>
          <a:p>
            <a:endParaRPr lang="en-US" sz="1600" dirty="0"/>
          </a:p>
          <a:p>
            <a:r>
              <a:rPr lang="en-US" sz="1600" b="1" dirty="0" smtClean="0"/>
              <a:t>Actual </a:t>
            </a:r>
            <a:r>
              <a:rPr lang="en-US" sz="1600" b="1" dirty="0"/>
              <a:t>situation:</a:t>
            </a:r>
          </a:p>
          <a:p>
            <a:r>
              <a:rPr lang="en-US" sz="1600" dirty="0"/>
              <a:t>A fleet would not be sent to Singapore if the homeland was in</a:t>
            </a:r>
          </a:p>
          <a:p>
            <a:r>
              <a:rPr lang="en-US" sz="1600" dirty="0"/>
              <a:t>danger itself. In addition the British fleet was old and no match </a:t>
            </a:r>
          </a:p>
          <a:p>
            <a:r>
              <a:rPr lang="en-US" sz="1600" dirty="0"/>
              <a:t>for the more modern Japanese navy. Churchill was well aware of </a:t>
            </a:r>
          </a:p>
          <a:p>
            <a:r>
              <a:rPr lang="en-US" sz="1600" dirty="0"/>
              <a:t>t</a:t>
            </a:r>
            <a:r>
              <a:rPr lang="en-US" sz="1600" dirty="0" smtClean="0"/>
              <a:t>his</a:t>
            </a:r>
          </a:p>
          <a:p>
            <a:endParaRPr lang="en-US" sz="1600" b="1" dirty="0"/>
          </a:p>
          <a:p>
            <a:pPr algn="ctr"/>
            <a:r>
              <a:rPr lang="en-US" b="1" dirty="0" smtClean="0"/>
              <a:t>Ship Comparison</a:t>
            </a:r>
          </a:p>
          <a:p>
            <a:pPr algn="ctr"/>
            <a:endParaRPr lang="en-US" b="1" dirty="0"/>
          </a:p>
          <a:p>
            <a:r>
              <a:rPr lang="en-US" dirty="0"/>
              <a:t>				</a:t>
            </a:r>
            <a:r>
              <a:rPr lang="en-US" b="1" dirty="0"/>
              <a:t>Completion </a:t>
            </a:r>
            <a:r>
              <a:rPr lang="en-US" dirty="0"/>
              <a:t>       </a:t>
            </a:r>
            <a:r>
              <a:rPr lang="en-US" b="1" dirty="0"/>
              <a:t>Displacement</a:t>
            </a:r>
            <a:r>
              <a:rPr lang="en-US" dirty="0"/>
              <a:t>     </a:t>
            </a:r>
            <a:r>
              <a:rPr lang="en-US" b="1" dirty="0"/>
              <a:t>Armament</a:t>
            </a:r>
            <a:r>
              <a:rPr lang="en-US" dirty="0"/>
              <a:t>    </a:t>
            </a:r>
            <a:r>
              <a:rPr lang="en-US" dirty="0" smtClean="0"/>
              <a:t>  </a:t>
            </a:r>
            <a:r>
              <a:rPr lang="en-US" b="1" dirty="0" smtClean="0"/>
              <a:t>Speed</a:t>
            </a:r>
            <a:r>
              <a:rPr lang="en-US" dirty="0" smtClean="0"/>
              <a:t>          </a:t>
            </a:r>
            <a:r>
              <a:rPr lang="en-US" b="1" dirty="0" smtClean="0"/>
              <a:t>Armour</a:t>
            </a:r>
          </a:p>
          <a:p>
            <a:r>
              <a:rPr lang="en-US" b="1" dirty="0" smtClean="0"/>
              <a:t>King </a:t>
            </a:r>
            <a:r>
              <a:rPr lang="en-US" b="1" dirty="0"/>
              <a:t>George V</a:t>
            </a:r>
            <a:r>
              <a:rPr lang="en-US" dirty="0"/>
              <a:t>	   </a:t>
            </a:r>
            <a:r>
              <a:rPr lang="en-US" dirty="0" smtClean="0"/>
              <a:t>11</a:t>
            </a:r>
            <a:r>
              <a:rPr lang="en-US" dirty="0"/>
              <a:t>/1941 	  </a:t>
            </a:r>
            <a:r>
              <a:rPr lang="en-US" dirty="0" smtClean="0"/>
              <a:t>    38,000 </a:t>
            </a:r>
            <a:r>
              <a:rPr lang="en-US" dirty="0"/>
              <a:t>tons     </a:t>
            </a:r>
            <a:r>
              <a:rPr lang="en-US" dirty="0" smtClean="0"/>
              <a:t> ten </a:t>
            </a:r>
            <a:r>
              <a:rPr lang="en-US" dirty="0"/>
              <a:t>14 inch   </a:t>
            </a:r>
            <a:r>
              <a:rPr lang="en-US" dirty="0" smtClean="0"/>
              <a:t>   29 </a:t>
            </a:r>
            <a:r>
              <a:rPr lang="en-US" dirty="0"/>
              <a:t>knots   </a:t>
            </a:r>
            <a:r>
              <a:rPr lang="en-US" dirty="0" smtClean="0"/>
              <a:t>   16 inch</a:t>
            </a:r>
          </a:p>
          <a:p>
            <a:r>
              <a:rPr lang="en-US" dirty="0" smtClean="0"/>
              <a:t> Yamato                     12/1941           64,170 tons     nine 18 inch      27 knots      20 inch</a:t>
            </a:r>
          </a:p>
          <a:p>
            <a:endParaRPr lang="en-US" dirty="0"/>
          </a:p>
        </p:txBody>
      </p:sp>
    </p:spTree>
    <p:extLst>
      <p:ext uri="{BB962C8B-B14F-4D97-AF65-F5344CB8AC3E}">
        <p14:creationId xmlns:p14="http://schemas.microsoft.com/office/powerpoint/2010/main" val="3715885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72" y="627095"/>
            <a:ext cx="5827926" cy="6099896"/>
          </a:xfrm>
          <a:prstGeom prst="rect">
            <a:avLst/>
          </a:prstGeom>
        </p:spPr>
      </p:pic>
      <p:sp>
        <p:nvSpPr>
          <p:cNvPr id="3" name="TextBox 2"/>
          <p:cNvSpPr txBox="1"/>
          <p:nvPr/>
        </p:nvSpPr>
        <p:spPr>
          <a:xfrm flipH="1">
            <a:off x="363096" y="103875"/>
            <a:ext cx="8054653" cy="523220"/>
          </a:xfrm>
          <a:prstGeom prst="rect">
            <a:avLst/>
          </a:prstGeom>
          <a:noFill/>
        </p:spPr>
        <p:txBody>
          <a:bodyPr wrap="square" rtlCol="0">
            <a:spAutoFit/>
          </a:bodyPr>
          <a:lstStyle/>
          <a:p>
            <a:pPr algn="ctr"/>
            <a:r>
              <a:rPr lang="en-US" sz="2800" dirty="0" smtClean="0"/>
              <a:t>Japanese Invasion of Malaya</a:t>
            </a:r>
            <a:endParaRPr lang="en-US" sz="2800" dirty="0"/>
          </a:p>
        </p:txBody>
      </p:sp>
      <p:pic>
        <p:nvPicPr>
          <p:cNvPr id="12" name="Picture 11"/>
          <p:cNvPicPr>
            <a:picLocks noChangeAspect="1"/>
          </p:cNvPicPr>
          <p:nvPr/>
        </p:nvPicPr>
        <p:blipFill>
          <a:blip r:embed="rId3"/>
          <a:stretch>
            <a:fillRect/>
          </a:stretch>
        </p:blipFill>
        <p:spPr>
          <a:xfrm>
            <a:off x="3700301" y="627095"/>
            <a:ext cx="2217797" cy="2918154"/>
          </a:xfrm>
          <a:prstGeom prst="rect">
            <a:avLst/>
          </a:prstGeom>
          <a:solidFill>
            <a:schemeClr val="tx1"/>
          </a:solidFill>
          <a:ln w="28575" cmpd="sng">
            <a:solidFill>
              <a:srgbClr val="000000"/>
            </a:solidFill>
          </a:ln>
        </p:spPr>
      </p:pic>
      <p:sp>
        <p:nvSpPr>
          <p:cNvPr id="5" name="TextBox 4"/>
          <p:cNvSpPr txBox="1"/>
          <p:nvPr/>
        </p:nvSpPr>
        <p:spPr>
          <a:xfrm>
            <a:off x="5918098" y="627095"/>
            <a:ext cx="3094164" cy="5909311"/>
          </a:xfrm>
          <a:prstGeom prst="rect">
            <a:avLst/>
          </a:prstGeom>
          <a:noFill/>
        </p:spPr>
        <p:txBody>
          <a:bodyPr wrap="square" rtlCol="0">
            <a:spAutoFit/>
          </a:bodyPr>
          <a:lstStyle/>
          <a:p>
            <a:r>
              <a:rPr lang="en-US" dirty="0" smtClean="0"/>
              <a:t>On 6 December 1941 the </a:t>
            </a:r>
            <a:r>
              <a:rPr lang="en-US" dirty="0"/>
              <a:t>J</a:t>
            </a:r>
            <a:r>
              <a:rPr lang="en-US" dirty="0" smtClean="0"/>
              <a:t>apanese landed unopposed at </a:t>
            </a:r>
            <a:r>
              <a:rPr lang="en-US" dirty="0" err="1" smtClean="0"/>
              <a:t>Singora</a:t>
            </a:r>
            <a:r>
              <a:rPr lang="en-US" dirty="0" smtClean="0"/>
              <a:t> and </a:t>
            </a:r>
            <a:r>
              <a:rPr lang="en-US" dirty="0" err="1" smtClean="0"/>
              <a:t>Patani</a:t>
            </a:r>
            <a:r>
              <a:rPr lang="en-US" dirty="0" smtClean="0"/>
              <a:t> in Cambodia. British resistance began when they moved into</a:t>
            </a:r>
          </a:p>
          <a:p>
            <a:r>
              <a:rPr lang="en-US" dirty="0" smtClean="0"/>
              <a:t>Malaya. Japanese planes were far superior to those of the RAF and the loss of the Prince of Wales and Repulse was devastating to British moral. Despite outnumbering the enemy 3 to 1 their minds turned to evacuation but this would be very difficult as the enemy controlled both land and sea. They had seriously underestimated their enemy. The Japanese Zero cleared the skies of allied aircraft and really brought home the truth to the British.</a:t>
            </a:r>
            <a:endParaRPr lang="en-US" dirty="0"/>
          </a:p>
        </p:txBody>
      </p:sp>
    </p:spTree>
    <p:extLst>
      <p:ext uri="{BB962C8B-B14F-4D97-AF65-F5344CB8AC3E}">
        <p14:creationId xmlns:p14="http://schemas.microsoft.com/office/powerpoint/2010/main" val="1889271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1961</TotalTime>
  <Words>2392</Words>
  <Application>Microsoft Office PowerPoint</Application>
  <PresentationFormat>On-screen Show (4:3)</PresentationFormat>
  <Paragraphs>205</Paragraphs>
  <Slides>33</Slides>
  <Notes>21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Wherrett</dc:creator>
  <cp:lastModifiedBy>Ray Sarlin</cp:lastModifiedBy>
  <cp:revision>197</cp:revision>
  <dcterms:created xsi:type="dcterms:W3CDTF">2018-09-29T23:07:56Z</dcterms:created>
  <dcterms:modified xsi:type="dcterms:W3CDTF">2018-11-22T19:05:50Z</dcterms:modified>
</cp:coreProperties>
</file>