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2"/>
  </p:notesMasterIdLst>
  <p:handoutMasterIdLst>
    <p:handoutMasterId r:id="rId83"/>
  </p:handoutMasterIdLst>
  <p:sldIdLst>
    <p:sldId id="813" r:id="rId2"/>
    <p:sldId id="861" r:id="rId3"/>
    <p:sldId id="858" r:id="rId4"/>
    <p:sldId id="859" r:id="rId5"/>
    <p:sldId id="860" r:id="rId6"/>
    <p:sldId id="849" r:id="rId7"/>
    <p:sldId id="814" r:id="rId8"/>
    <p:sldId id="900" r:id="rId9"/>
    <p:sldId id="936" r:id="rId10"/>
    <p:sldId id="929" r:id="rId11"/>
    <p:sldId id="935" r:id="rId12"/>
    <p:sldId id="933" r:id="rId13"/>
    <p:sldId id="914" r:id="rId14"/>
    <p:sldId id="930" r:id="rId15"/>
    <p:sldId id="934" r:id="rId16"/>
    <p:sldId id="931" r:id="rId17"/>
    <p:sldId id="904" r:id="rId18"/>
    <p:sldId id="901" r:id="rId19"/>
    <p:sldId id="851" r:id="rId20"/>
    <p:sldId id="852" r:id="rId21"/>
    <p:sldId id="853" r:id="rId22"/>
    <p:sldId id="877" r:id="rId23"/>
    <p:sldId id="879" r:id="rId24"/>
    <p:sldId id="880" r:id="rId25"/>
    <p:sldId id="878" r:id="rId26"/>
    <p:sldId id="881" r:id="rId27"/>
    <p:sldId id="922" r:id="rId28"/>
    <p:sldId id="926" r:id="rId29"/>
    <p:sldId id="925" r:id="rId30"/>
    <p:sldId id="924" r:id="rId31"/>
    <p:sldId id="882" r:id="rId32"/>
    <p:sldId id="884" r:id="rId33"/>
    <p:sldId id="854" r:id="rId34"/>
    <p:sldId id="856" r:id="rId35"/>
    <p:sldId id="885" r:id="rId36"/>
    <p:sldId id="855" r:id="rId37"/>
    <p:sldId id="886" r:id="rId38"/>
    <p:sldId id="857" r:id="rId39"/>
    <p:sldId id="887" r:id="rId40"/>
    <p:sldId id="927" r:id="rId41"/>
    <p:sldId id="888" r:id="rId42"/>
    <p:sldId id="889" r:id="rId43"/>
    <p:sldId id="890" r:id="rId44"/>
    <p:sldId id="891" r:id="rId45"/>
    <p:sldId id="897" r:id="rId46"/>
    <p:sldId id="893" r:id="rId47"/>
    <p:sldId id="895" r:id="rId48"/>
    <p:sldId id="896" r:id="rId49"/>
    <p:sldId id="899" r:id="rId50"/>
    <p:sldId id="866" r:id="rId51"/>
    <p:sldId id="864" r:id="rId52"/>
    <p:sldId id="865" r:id="rId53"/>
    <p:sldId id="909" r:id="rId54"/>
    <p:sldId id="850" r:id="rId55"/>
    <p:sldId id="876" r:id="rId56"/>
    <p:sldId id="908" r:id="rId57"/>
    <p:sldId id="910" r:id="rId58"/>
    <p:sldId id="917" r:id="rId59"/>
    <p:sldId id="919" r:id="rId60"/>
    <p:sldId id="954" r:id="rId61"/>
    <p:sldId id="918" r:id="rId62"/>
    <p:sldId id="920" r:id="rId63"/>
    <p:sldId id="915" r:id="rId64"/>
    <p:sldId id="921" r:id="rId65"/>
    <p:sldId id="916" r:id="rId66"/>
    <p:sldId id="938" r:id="rId67"/>
    <p:sldId id="950" r:id="rId68"/>
    <p:sldId id="939" r:id="rId69"/>
    <p:sldId id="946" r:id="rId70"/>
    <p:sldId id="945" r:id="rId71"/>
    <p:sldId id="947" r:id="rId72"/>
    <p:sldId id="952" r:id="rId73"/>
    <p:sldId id="953" r:id="rId74"/>
    <p:sldId id="949" r:id="rId75"/>
    <p:sldId id="911" r:id="rId76"/>
    <p:sldId id="912" r:id="rId77"/>
    <p:sldId id="874" r:id="rId78"/>
    <p:sldId id="873" r:id="rId79"/>
    <p:sldId id="937" r:id="rId80"/>
    <p:sldId id="892" r:id="rId81"/>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CC"/>
    <a:srgbClr val="FFFFFF"/>
    <a:srgbClr val="3333FF"/>
    <a:srgbClr val="E1DEAE"/>
    <a:srgbClr val="FF0000"/>
    <a:srgbClr val="1F8DAE"/>
    <a:srgbClr val="FF3300"/>
    <a:srgbClr val="00FF00"/>
    <a:srgbClr val="E9ED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050" autoAdjust="0"/>
  </p:normalViewPr>
  <p:slideViewPr>
    <p:cSldViewPr>
      <p:cViewPr varScale="1">
        <p:scale>
          <a:sx n="106" d="100"/>
          <a:sy n="106" d="100"/>
        </p:scale>
        <p:origin x="-1680"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6363" cy="511730"/>
          </a:xfrm>
          <a:prstGeom prst="rect">
            <a:avLst/>
          </a:prstGeom>
        </p:spPr>
        <p:txBody>
          <a:bodyPr vert="horz" lIns="99039" tIns="49520" rIns="99039" bIns="49520" rtlCol="0"/>
          <a:lstStyle>
            <a:lvl1pPr algn="l">
              <a:defRPr sz="1300"/>
            </a:lvl1pPr>
          </a:lstStyle>
          <a:p>
            <a:endParaRPr lang="en-US"/>
          </a:p>
        </p:txBody>
      </p:sp>
      <p:sp>
        <p:nvSpPr>
          <p:cNvPr id="3" name="Date Placeholder 2"/>
          <p:cNvSpPr>
            <a:spLocks noGrp="1"/>
          </p:cNvSpPr>
          <p:nvPr>
            <p:ph type="dt" sz="quarter" idx="1"/>
          </p:nvPr>
        </p:nvSpPr>
        <p:spPr>
          <a:xfrm>
            <a:off x="4021295" y="0"/>
            <a:ext cx="3076363" cy="511730"/>
          </a:xfrm>
          <a:prstGeom prst="rect">
            <a:avLst/>
          </a:prstGeom>
        </p:spPr>
        <p:txBody>
          <a:bodyPr vert="horz" lIns="99039" tIns="49520" rIns="99039" bIns="49520" rtlCol="0"/>
          <a:lstStyle>
            <a:lvl1pPr algn="r">
              <a:defRPr sz="1300"/>
            </a:lvl1pPr>
          </a:lstStyle>
          <a:p>
            <a:fld id="{043A57ED-BBD6-4E69-ADC6-554963C00069}" type="datetimeFigureOut">
              <a:rPr lang="en-US" smtClean="0"/>
              <a:t>4/23/2018</a:t>
            </a:fld>
            <a:endParaRPr lang="en-US"/>
          </a:p>
        </p:txBody>
      </p:sp>
      <p:sp>
        <p:nvSpPr>
          <p:cNvPr id="4" name="Footer Placeholder 3"/>
          <p:cNvSpPr>
            <a:spLocks noGrp="1"/>
          </p:cNvSpPr>
          <p:nvPr>
            <p:ph type="ftr" sz="quarter" idx="2"/>
          </p:nvPr>
        </p:nvSpPr>
        <p:spPr>
          <a:xfrm>
            <a:off x="1" y="9721106"/>
            <a:ext cx="3076363" cy="511730"/>
          </a:xfrm>
          <a:prstGeom prst="rect">
            <a:avLst/>
          </a:prstGeom>
        </p:spPr>
        <p:txBody>
          <a:bodyPr vert="horz" lIns="99039" tIns="49520" rIns="99039" bIns="49520" rtlCol="0" anchor="b"/>
          <a:lstStyle>
            <a:lvl1pPr algn="l">
              <a:defRPr sz="1300"/>
            </a:lvl1pPr>
          </a:lstStyle>
          <a:p>
            <a:endParaRPr lang="en-US"/>
          </a:p>
        </p:txBody>
      </p:sp>
      <p:sp>
        <p:nvSpPr>
          <p:cNvPr id="5" name="Slide Number Placeholder 4"/>
          <p:cNvSpPr>
            <a:spLocks noGrp="1"/>
          </p:cNvSpPr>
          <p:nvPr>
            <p:ph type="sldNum" sz="quarter" idx="3"/>
          </p:nvPr>
        </p:nvSpPr>
        <p:spPr>
          <a:xfrm>
            <a:off x="4021295" y="9721106"/>
            <a:ext cx="3076363" cy="511730"/>
          </a:xfrm>
          <a:prstGeom prst="rect">
            <a:avLst/>
          </a:prstGeom>
        </p:spPr>
        <p:txBody>
          <a:bodyPr vert="horz" lIns="99039" tIns="49520" rIns="99039" bIns="49520" rtlCol="0" anchor="b"/>
          <a:lstStyle>
            <a:lvl1pPr algn="r">
              <a:defRPr sz="1300"/>
            </a:lvl1pPr>
          </a:lstStyle>
          <a:p>
            <a:fld id="{A94925E0-AFB0-403D-9631-ECA29942A255}" type="slidenum">
              <a:rPr lang="en-US" smtClean="0"/>
              <a:t>‹#›</a:t>
            </a:fld>
            <a:endParaRPr lang="en-US"/>
          </a:p>
        </p:txBody>
      </p:sp>
    </p:spTree>
    <p:extLst>
      <p:ext uri="{BB962C8B-B14F-4D97-AF65-F5344CB8AC3E}">
        <p14:creationId xmlns:p14="http://schemas.microsoft.com/office/powerpoint/2010/main" val="23907189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6363" cy="511730"/>
          </a:xfrm>
          <a:prstGeom prst="rect">
            <a:avLst/>
          </a:prstGeom>
        </p:spPr>
        <p:txBody>
          <a:bodyPr vert="horz" lIns="99039" tIns="49520" rIns="99039" bIns="49520" rtlCol="0"/>
          <a:lstStyle>
            <a:lvl1pPr algn="l">
              <a:defRPr sz="1300"/>
            </a:lvl1pPr>
          </a:lstStyle>
          <a:p>
            <a:endParaRPr lang="en-AU" dirty="0"/>
          </a:p>
        </p:txBody>
      </p:sp>
      <p:sp>
        <p:nvSpPr>
          <p:cNvPr id="3" name="Date Placeholder 2"/>
          <p:cNvSpPr>
            <a:spLocks noGrp="1"/>
          </p:cNvSpPr>
          <p:nvPr>
            <p:ph type="dt" idx="1"/>
          </p:nvPr>
        </p:nvSpPr>
        <p:spPr>
          <a:xfrm>
            <a:off x="4021295" y="0"/>
            <a:ext cx="3076363" cy="511730"/>
          </a:xfrm>
          <a:prstGeom prst="rect">
            <a:avLst/>
          </a:prstGeom>
        </p:spPr>
        <p:txBody>
          <a:bodyPr vert="horz" lIns="99039" tIns="49520" rIns="99039" bIns="49520" rtlCol="0"/>
          <a:lstStyle>
            <a:lvl1pPr algn="r">
              <a:defRPr sz="1300"/>
            </a:lvl1pPr>
          </a:lstStyle>
          <a:p>
            <a:fld id="{22428852-DFC0-4EB7-89AB-01F58601C208}" type="datetimeFigureOut">
              <a:rPr lang="en-AU" smtClean="0"/>
              <a:t>23/04/2018</a:t>
            </a:fld>
            <a:endParaRPr lang="en-AU" dirty="0"/>
          </a:p>
        </p:txBody>
      </p:sp>
      <p:sp>
        <p:nvSpPr>
          <p:cNvPr id="4" name="Slide Image Placeholder 3"/>
          <p:cNvSpPr>
            <a:spLocks noGrp="1" noRot="1" noChangeAspect="1"/>
          </p:cNvSpPr>
          <p:nvPr>
            <p:ph type="sldImg" idx="2"/>
          </p:nvPr>
        </p:nvSpPr>
        <p:spPr>
          <a:xfrm>
            <a:off x="990600" y="766763"/>
            <a:ext cx="5118100" cy="3838575"/>
          </a:xfrm>
          <a:prstGeom prst="rect">
            <a:avLst/>
          </a:prstGeom>
          <a:noFill/>
          <a:ln w="12700">
            <a:solidFill>
              <a:prstClr val="black"/>
            </a:solidFill>
          </a:ln>
        </p:spPr>
        <p:txBody>
          <a:bodyPr vert="horz" lIns="99039" tIns="49520" rIns="99039" bIns="49520" rtlCol="0" anchor="ctr"/>
          <a:lstStyle/>
          <a:p>
            <a:endParaRPr lang="en-AU" dirty="0"/>
          </a:p>
        </p:txBody>
      </p:sp>
      <p:sp>
        <p:nvSpPr>
          <p:cNvPr id="5" name="Notes Placeholder 4"/>
          <p:cNvSpPr>
            <a:spLocks noGrp="1"/>
          </p:cNvSpPr>
          <p:nvPr>
            <p:ph type="body" sz="quarter" idx="3"/>
          </p:nvPr>
        </p:nvSpPr>
        <p:spPr>
          <a:xfrm>
            <a:off x="709930" y="4861443"/>
            <a:ext cx="5679440" cy="4605575"/>
          </a:xfrm>
          <a:prstGeom prst="rect">
            <a:avLst/>
          </a:prstGeom>
        </p:spPr>
        <p:txBody>
          <a:bodyPr vert="horz" lIns="99039" tIns="49520" rIns="99039" bIns="495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1" y="9721106"/>
            <a:ext cx="3076363" cy="511730"/>
          </a:xfrm>
          <a:prstGeom prst="rect">
            <a:avLst/>
          </a:prstGeom>
        </p:spPr>
        <p:txBody>
          <a:bodyPr vert="horz" lIns="99039" tIns="49520" rIns="99039" bIns="49520" rtlCol="0" anchor="b"/>
          <a:lstStyle>
            <a:lvl1pPr algn="l">
              <a:defRPr sz="1300"/>
            </a:lvl1pPr>
          </a:lstStyle>
          <a:p>
            <a:endParaRPr lang="en-AU" dirty="0"/>
          </a:p>
        </p:txBody>
      </p:sp>
      <p:sp>
        <p:nvSpPr>
          <p:cNvPr id="7" name="Slide Number Placeholder 6"/>
          <p:cNvSpPr>
            <a:spLocks noGrp="1"/>
          </p:cNvSpPr>
          <p:nvPr>
            <p:ph type="sldNum" sz="quarter" idx="5"/>
          </p:nvPr>
        </p:nvSpPr>
        <p:spPr>
          <a:xfrm>
            <a:off x="4021295" y="9721106"/>
            <a:ext cx="3076363" cy="511730"/>
          </a:xfrm>
          <a:prstGeom prst="rect">
            <a:avLst/>
          </a:prstGeom>
        </p:spPr>
        <p:txBody>
          <a:bodyPr vert="horz" lIns="99039" tIns="49520" rIns="99039" bIns="49520" rtlCol="0" anchor="b"/>
          <a:lstStyle>
            <a:lvl1pPr algn="r">
              <a:defRPr sz="1300"/>
            </a:lvl1pPr>
          </a:lstStyle>
          <a:p>
            <a:fld id="{65B4E4F3-F7AE-401F-A077-BF2FD94A8C20}" type="slidenum">
              <a:rPr lang="en-AU" smtClean="0"/>
              <a:t>‹#›</a:t>
            </a:fld>
            <a:endParaRPr lang="en-AU" dirty="0"/>
          </a:p>
        </p:txBody>
      </p:sp>
    </p:spTree>
    <p:extLst>
      <p:ext uri="{BB962C8B-B14F-4D97-AF65-F5344CB8AC3E}">
        <p14:creationId xmlns:p14="http://schemas.microsoft.com/office/powerpoint/2010/main" val="2507251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6763"/>
            <a:ext cx="5118100" cy="3838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39BCC1-A2A1-4910-9AE4-E53835E92AF7}" type="slidenum">
              <a:rPr lang="en-US" smtClean="0"/>
              <a:t>1</a:t>
            </a:fld>
            <a:endParaRPr lang="en-US" dirty="0"/>
          </a:p>
        </p:txBody>
      </p:sp>
    </p:spTree>
    <p:extLst>
      <p:ext uri="{BB962C8B-B14F-4D97-AF65-F5344CB8AC3E}">
        <p14:creationId xmlns:p14="http://schemas.microsoft.com/office/powerpoint/2010/main" val="1137260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third largest bronze [[equestrian statue]] in the world</a:t>
            </a:r>
            <a:endParaRPr lang="en-US" dirty="0"/>
          </a:p>
        </p:txBody>
      </p:sp>
      <p:sp>
        <p:nvSpPr>
          <p:cNvPr id="4" name="Slide Number Placeholder 3"/>
          <p:cNvSpPr>
            <a:spLocks noGrp="1"/>
          </p:cNvSpPr>
          <p:nvPr>
            <p:ph type="sldNum" sz="quarter" idx="10"/>
          </p:nvPr>
        </p:nvSpPr>
        <p:spPr/>
        <p:txBody>
          <a:bodyPr/>
          <a:lstStyle/>
          <a:p>
            <a:fld id="{65B4E4F3-F7AE-401F-A077-BF2FD94A8C20}" type="slidenum">
              <a:rPr lang="en-AU" smtClean="0"/>
              <a:t>2</a:t>
            </a:fld>
            <a:endParaRPr lang="en-AU" dirty="0"/>
          </a:p>
        </p:txBody>
      </p:sp>
    </p:spTree>
    <p:extLst>
      <p:ext uri="{BB962C8B-B14F-4D97-AF65-F5344CB8AC3E}">
        <p14:creationId xmlns:p14="http://schemas.microsoft.com/office/powerpoint/2010/main" val="2613263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Reforms included bibles in the “vulgar” languages for all</a:t>
            </a:r>
            <a:r>
              <a:rPr lang="en-AU" baseline="0" dirty="0" smtClean="0"/>
              <a:t> to read and communion in both kinds, bread and wine.  The major error pointed out was the pope as God’s representative on earth.  Later wrote the church was founded on Christ, not on Peter.  Excommunicated in 1412.</a:t>
            </a:r>
            <a:endParaRPr lang="en-US" dirty="0"/>
          </a:p>
        </p:txBody>
      </p:sp>
      <p:sp>
        <p:nvSpPr>
          <p:cNvPr id="4" name="Slide Number Placeholder 3"/>
          <p:cNvSpPr>
            <a:spLocks noGrp="1"/>
          </p:cNvSpPr>
          <p:nvPr>
            <p:ph type="sldNum" sz="quarter" idx="10"/>
          </p:nvPr>
        </p:nvSpPr>
        <p:spPr/>
        <p:txBody>
          <a:bodyPr/>
          <a:lstStyle/>
          <a:p>
            <a:fld id="{65B4E4F3-F7AE-401F-A077-BF2FD94A8C20}" type="slidenum">
              <a:rPr lang="en-AU" smtClean="0"/>
              <a:t>10</a:t>
            </a:fld>
            <a:endParaRPr lang="en-AU" dirty="0"/>
          </a:p>
        </p:txBody>
      </p:sp>
    </p:spTree>
    <p:extLst>
      <p:ext uri="{BB962C8B-B14F-4D97-AF65-F5344CB8AC3E}">
        <p14:creationId xmlns:p14="http://schemas.microsoft.com/office/powerpoint/2010/main" val="926768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Reforms included bibles in the “vulgar” languages for all</a:t>
            </a:r>
            <a:r>
              <a:rPr lang="en-AU" baseline="0" dirty="0" smtClean="0"/>
              <a:t> to read and communion in both kinds, bread and wine.  The major error pointed out was the pope as God’s representative on earth.  Later wrote the church was founded on Christ, not on Peter.  Excommunicated in 1412.</a:t>
            </a:r>
            <a:endParaRPr lang="en-US" dirty="0"/>
          </a:p>
        </p:txBody>
      </p:sp>
      <p:sp>
        <p:nvSpPr>
          <p:cNvPr id="4" name="Slide Number Placeholder 3"/>
          <p:cNvSpPr>
            <a:spLocks noGrp="1"/>
          </p:cNvSpPr>
          <p:nvPr>
            <p:ph type="sldNum" sz="quarter" idx="10"/>
          </p:nvPr>
        </p:nvSpPr>
        <p:spPr/>
        <p:txBody>
          <a:bodyPr/>
          <a:lstStyle/>
          <a:p>
            <a:fld id="{65B4E4F3-F7AE-401F-A077-BF2FD94A8C20}" type="slidenum">
              <a:rPr lang="en-AU" smtClean="0"/>
              <a:t>12</a:t>
            </a:fld>
            <a:endParaRPr lang="en-AU" dirty="0"/>
          </a:p>
        </p:txBody>
      </p:sp>
    </p:spTree>
    <p:extLst>
      <p:ext uri="{BB962C8B-B14F-4D97-AF65-F5344CB8AC3E}">
        <p14:creationId xmlns:p14="http://schemas.microsoft.com/office/powerpoint/2010/main" val="926768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Reforms included bibles in the “vulgar” languages for all</a:t>
            </a:r>
            <a:r>
              <a:rPr lang="en-AU" baseline="0" dirty="0" smtClean="0"/>
              <a:t> to read and communion in both kinds, bread and wine.  The major error pointed out was the pope as God’s representative on earth.  Later wrote the church was founded on Christ, not on Peter.  Excommunicated in 1412.</a:t>
            </a:r>
            <a:endParaRPr lang="en-US" dirty="0"/>
          </a:p>
        </p:txBody>
      </p:sp>
      <p:sp>
        <p:nvSpPr>
          <p:cNvPr id="4" name="Slide Number Placeholder 3"/>
          <p:cNvSpPr>
            <a:spLocks noGrp="1"/>
          </p:cNvSpPr>
          <p:nvPr>
            <p:ph type="sldNum" sz="quarter" idx="10"/>
          </p:nvPr>
        </p:nvSpPr>
        <p:spPr/>
        <p:txBody>
          <a:bodyPr/>
          <a:lstStyle/>
          <a:p>
            <a:fld id="{65B4E4F3-F7AE-401F-A077-BF2FD94A8C20}" type="slidenum">
              <a:rPr lang="en-AU" smtClean="0"/>
              <a:t>15</a:t>
            </a:fld>
            <a:endParaRPr lang="en-AU" dirty="0"/>
          </a:p>
        </p:txBody>
      </p:sp>
    </p:spTree>
    <p:extLst>
      <p:ext uri="{BB962C8B-B14F-4D97-AF65-F5344CB8AC3E}">
        <p14:creationId xmlns:p14="http://schemas.microsoft.com/office/powerpoint/2010/main" val="926768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Reforms included bibles in the “vulgar” languages for all</a:t>
            </a:r>
            <a:r>
              <a:rPr lang="en-AU" baseline="0" dirty="0" smtClean="0"/>
              <a:t> to read and communion in both kinds, bread and wine.  The major error pointed out was the pope as God’s representative on earth.  Later wrote the church was founded on Christ, not on Peter.  Excommunicated in 1412.</a:t>
            </a:r>
            <a:endParaRPr lang="en-US" dirty="0"/>
          </a:p>
        </p:txBody>
      </p:sp>
      <p:sp>
        <p:nvSpPr>
          <p:cNvPr id="4" name="Slide Number Placeholder 3"/>
          <p:cNvSpPr>
            <a:spLocks noGrp="1"/>
          </p:cNvSpPr>
          <p:nvPr>
            <p:ph type="sldNum" sz="quarter" idx="10"/>
          </p:nvPr>
        </p:nvSpPr>
        <p:spPr/>
        <p:txBody>
          <a:bodyPr/>
          <a:lstStyle/>
          <a:p>
            <a:fld id="{65B4E4F3-F7AE-401F-A077-BF2FD94A8C20}" type="slidenum">
              <a:rPr lang="en-AU" smtClean="0"/>
              <a:t>19</a:t>
            </a:fld>
            <a:endParaRPr lang="en-AU" dirty="0"/>
          </a:p>
        </p:txBody>
      </p:sp>
    </p:spTree>
    <p:extLst>
      <p:ext uri="{BB962C8B-B14F-4D97-AF65-F5344CB8AC3E}">
        <p14:creationId xmlns:p14="http://schemas.microsoft.com/office/powerpoint/2010/main" val="926768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Reformed included bibles in the “vulgar” languages for all</a:t>
            </a:r>
            <a:r>
              <a:rPr lang="en-AU" baseline="0" dirty="0" smtClean="0"/>
              <a:t> to read and communion in both kinds, bread </a:t>
            </a:r>
            <a:r>
              <a:rPr lang="en-AU" baseline="0" smtClean="0"/>
              <a:t>and wine.</a:t>
            </a:r>
            <a:endParaRPr lang="en-US"/>
          </a:p>
        </p:txBody>
      </p:sp>
      <p:sp>
        <p:nvSpPr>
          <p:cNvPr id="4" name="Slide Number Placeholder 3"/>
          <p:cNvSpPr>
            <a:spLocks noGrp="1"/>
          </p:cNvSpPr>
          <p:nvPr>
            <p:ph type="sldNum" sz="quarter" idx="10"/>
          </p:nvPr>
        </p:nvSpPr>
        <p:spPr/>
        <p:txBody>
          <a:bodyPr/>
          <a:lstStyle/>
          <a:p>
            <a:fld id="{65B4E4F3-F7AE-401F-A077-BF2FD94A8C20}" type="slidenum">
              <a:rPr lang="en-AU" smtClean="0"/>
              <a:t>20</a:t>
            </a:fld>
            <a:endParaRPr lang="en-AU" dirty="0"/>
          </a:p>
        </p:txBody>
      </p:sp>
    </p:spTree>
    <p:extLst>
      <p:ext uri="{BB962C8B-B14F-4D97-AF65-F5344CB8AC3E}">
        <p14:creationId xmlns:p14="http://schemas.microsoft.com/office/powerpoint/2010/main" val="926768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6"/>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357183B3-8BA1-4CBA-A397-EF3C6C3A5B10}" type="datetimeFigureOut">
              <a:rPr lang="en-US" smtClean="0"/>
              <a:pPr/>
              <a:t>4/23/2018</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81411E72-AC39-4626-A650-3F240266B25A}" type="slidenum">
              <a:rPr lang="en-AU" smtClean="0"/>
              <a:pPr/>
              <a:t>‹#›</a:t>
            </a:fld>
            <a:endParaRPr lang="en-AU" dirty="0"/>
          </a:p>
        </p:txBody>
      </p:sp>
    </p:spTree>
    <p:extLst>
      <p:ext uri="{BB962C8B-B14F-4D97-AF65-F5344CB8AC3E}">
        <p14:creationId xmlns:p14="http://schemas.microsoft.com/office/powerpoint/2010/main" val="194053096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357183B3-8BA1-4CBA-A397-EF3C6C3A5B10}" type="datetimeFigureOut">
              <a:rPr lang="en-US" smtClean="0"/>
              <a:pPr/>
              <a:t>4/23/2018</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81411E72-AC39-4626-A650-3F240266B25A}" type="slidenum">
              <a:rPr lang="en-AU" smtClean="0"/>
              <a:pPr/>
              <a:t>‹#›</a:t>
            </a:fld>
            <a:endParaRPr lang="en-AU" dirty="0"/>
          </a:p>
        </p:txBody>
      </p:sp>
    </p:spTree>
    <p:extLst>
      <p:ext uri="{BB962C8B-B14F-4D97-AF65-F5344CB8AC3E}">
        <p14:creationId xmlns:p14="http://schemas.microsoft.com/office/powerpoint/2010/main" val="2351385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357183B3-8BA1-4CBA-A397-EF3C6C3A5B10}" type="datetimeFigureOut">
              <a:rPr lang="en-US" smtClean="0"/>
              <a:pPr/>
              <a:t>4/23/2018</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81411E72-AC39-4626-A650-3F240266B25A}" type="slidenum">
              <a:rPr lang="en-AU" smtClean="0"/>
              <a:pPr/>
              <a:t>‹#›</a:t>
            </a:fld>
            <a:endParaRPr lang="en-AU" dirty="0"/>
          </a:p>
        </p:txBody>
      </p:sp>
    </p:spTree>
    <p:extLst>
      <p:ext uri="{BB962C8B-B14F-4D97-AF65-F5344CB8AC3E}">
        <p14:creationId xmlns:p14="http://schemas.microsoft.com/office/powerpoint/2010/main" val="1410928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595"/>
          </a:xfrm>
        </p:spPr>
        <p:txBody>
          <a:bodyPr>
            <a:noAutofit/>
          </a:bodyPr>
          <a:lstStyle>
            <a:lvl1pPr>
              <a:defRPr lang="en-US" sz="3200" b="1" dirty="0" smtClean="0"/>
            </a:lvl1pPr>
          </a:lstStyle>
          <a:p>
            <a:r>
              <a:rPr lang="en-US" dirty="0" smtClean="0"/>
              <a:t>Click to edit Master title style</a:t>
            </a:r>
            <a:endParaRPr lang="en-AU" dirty="0"/>
          </a:p>
        </p:txBody>
      </p:sp>
      <p:sp>
        <p:nvSpPr>
          <p:cNvPr id="3" name="Content Placeholder 2"/>
          <p:cNvSpPr>
            <a:spLocks noGrp="1"/>
          </p:cNvSpPr>
          <p:nvPr>
            <p:ph idx="1"/>
          </p:nvPr>
        </p:nvSpPr>
        <p:spPr>
          <a:xfrm>
            <a:off x="457200" y="1000110"/>
            <a:ext cx="8229600" cy="512605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357183B3-8BA1-4CBA-A397-EF3C6C3A5B10}" type="datetimeFigureOut">
              <a:rPr lang="en-US" smtClean="0"/>
              <a:pPr/>
              <a:t>4/23/2018</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81411E72-AC39-4626-A650-3F240266B25A}" type="slidenum">
              <a:rPr lang="en-AU" smtClean="0"/>
              <a:pPr/>
              <a:t>‹#›</a:t>
            </a:fld>
            <a:endParaRPr lang="en-AU" dirty="0"/>
          </a:p>
        </p:txBody>
      </p:sp>
    </p:spTree>
    <p:extLst>
      <p:ext uri="{BB962C8B-B14F-4D97-AF65-F5344CB8AC3E}">
        <p14:creationId xmlns:p14="http://schemas.microsoft.com/office/powerpoint/2010/main" val="244092116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57183B3-8BA1-4CBA-A397-EF3C6C3A5B10}" type="datetimeFigureOut">
              <a:rPr lang="en-US" smtClean="0"/>
              <a:pPr/>
              <a:t>4/23/2018</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81411E72-AC39-4626-A650-3F240266B25A}" type="slidenum">
              <a:rPr lang="en-AU" smtClean="0"/>
              <a:pPr/>
              <a:t>‹#›</a:t>
            </a:fld>
            <a:endParaRPr lang="en-AU" dirty="0"/>
          </a:p>
        </p:txBody>
      </p:sp>
    </p:spTree>
    <p:extLst>
      <p:ext uri="{BB962C8B-B14F-4D97-AF65-F5344CB8AC3E}">
        <p14:creationId xmlns:p14="http://schemas.microsoft.com/office/powerpoint/2010/main" val="4261044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000110"/>
            <a:ext cx="4038600" cy="512605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4648200" y="1000110"/>
            <a:ext cx="4038600" cy="512605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357183B3-8BA1-4CBA-A397-EF3C6C3A5B10}" type="datetimeFigureOut">
              <a:rPr lang="en-US" smtClean="0"/>
              <a:pPr/>
              <a:t>4/23/2018</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81411E72-AC39-4626-A650-3F240266B25A}" type="slidenum">
              <a:rPr lang="en-AU" smtClean="0"/>
              <a:pPr/>
              <a:t>‹#›</a:t>
            </a:fld>
            <a:endParaRPr lang="en-AU" dirty="0"/>
          </a:p>
        </p:txBody>
      </p:sp>
    </p:spTree>
    <p:extLst>
      <p:ext uri="{BB962C8B-B14F-4D97-AF65-F5344CB8AC3E}">
        <p14:creationId xmlns:p14="http://schemas.microsoft.com/office/powerpoint/2010/main" val="2250249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1" y="1535114"/>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7" y="1535114"/>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357183B3-8BA1-4CBA-A397-EF3C6C3A5B10}" type="datetimeFigureOut">
              <a:rPr lang="en-US" smtClean="0"/>
              <a:pPr/>
              <a:t>4/23/2018</a:t>
            </a:fld>
            <a:endParaRPr lang="en-AU" dirty="0"/>
          </a:p>
        </p:txBody>
      </p:sp>
      <p:sp>
        <p:nvSpPr>
          <p:cNvPr id="8" name="Footer Placeholder 7"/>
          <p:cNvSpPr>
            <a:spLocks noGrp="1"/>
          </p:cNvSpPr>
          <p:nvPr>
            <p:ph type="ftr" sz="quarter" idx="11"/>
          </p:nvPr>
        </p:nvSpPr>
        <p:spPr/>
        <p:txBody>
          <a:bodyPr/>
          <a:lstStyle/>
          <a:p>
            <a:endParaRPr lang="en-AU" dirty="0"/>
          </a:p>
        </p:txBody>
      </p:sp>
      <p:sp>
        <p:nvSpPr>
          <p:cNvPr id="9" name="Slide Number Placeholder 8"/>
          <p:cNvSpPr>
            <a:spLocks noGrp="1"/>
          </p:cNvSpPr>
          <p:nvPr>
            <p:ph type="sldNum" sz="quarter" idx="12"/>
          </p:nvPr>
        </p:nvSpPr>
        <p:spPr/>
        <p:txBody>
          <a:bodyPr/>
          <a:lstStyle/>
          <a:p>
            <a:fld id="{81411E72-AC39-4626-A650-3F240266B25A}" type="slidenum">
              <a:rPr lang="en-AU" smtClean="0"/>
              <a:pPr/>
              <a:t>‹#›</a:t>
            </a:fld>
            <a:endParaRPr lang="en-AU" dirty="0"/>
          </a:p>
        </p:txBody>
      </p:sp>
    </p:spTree>
    <p:extLst>
      <p:ext uri="{BB962C8B-B14F-4D97-AF65-F5344CB8AC3E}">
        <p14:creationId xmlns:p14="http://schemas.microsoft.com/office/powerpoint/2010/main" val="3140776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357183B3-8BA1-4CBA-A397-EF3C6C3A5B10}" type="datetimeFigureOut">
              <a:rPr lang="en-US" smtClean="0"/>
              <a:pPr/>
              <a:t>4/23/2018</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81411E72-AC39-4626-A650-3F240266B25A}" type="slidenum">
              <a:rPr lang="en-AU" smtClean="0"/>
              <a:pPr/>
              <a:t>‹#›</a:t>
            </a:fld>
            <a:endParaRPr lang="en-AU" dirty="0"/>
          </a:p>
        </p:txBody>
      </p:sp>
    </p:spTree>
    <p:extLst>
      <p:ext uri="{BB962C8B-B14F-4D97-AF65-F5344CB8AC3E}">
        <p14:creationId xmlns:p14="http://schemas.microsoft.com/office/powerpoint/2010/main" val="1019262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7183B3-8BA1-4CBA-A397-EF3C6C3A5B10}" type="datetimeFigureOut">
              <a:rPr lang="en-US" smtClean="0"/>
              <a:pPr/>
              <a:t>4/23/2018</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81411E72-AC39-4626-A650-3F240266B25A}" type="slidenum">
              <a:rPr lang="en-AU" smtClean="0"/>
              <a:pPr/>
              <a:t>‹#›</a:t>
            </a:fld>
            <a:endParaRPr lang="en-AU" dirty="0"/>
          </a:p>
        </p:txBody>
      </p:sp>
    </p:spTree>
    <p:extLst>
      <p:ext uri="{BB962C8B-B14F-4D97-AF65-F5344CB8AC3E}">
        <p14:creationId xmlns:p14="http://schemas.microsoft.com/office/powerpoint/2010/main" val="3981167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1"/>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7183B3-8BA1-4CBA-A397-EF3C6C3A5B10}" type="datetimeFigureOut">
              <a:rPr lang="en-US" smtClean="0"/>
              <a:pPr/>
              <a:t>4/23/2018</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81411E72-AC39-4626-A650-3F240266B25A}" type="slidenum">
              <a:rPr lang="en-AU" smtClean="0"/>
              <a:pPr/>
              <a:t>‹#›</a:t>
            </a:fld>
            <a:endParaRPr lang="en-AU" dirty="0"/>
          </a:p>
        </p:txBody>
      </p:sp>
    </p:spTree>
    <p:extLst>
      <p:ext uri="{BB962C8B-B14F-4D97-AF65-F5344CB8AC3E}">
        <p14:creationId xmlns:p14="http://schemas.microsoft.com/office/powerpoint/2010/main" val="2770852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7183B3-8BA1-4CBA-A397-EF3C6C3A5B10}" type="datetimeFigureOut">
              <a:rPr lang="en-US" smtClean="0"/>
              <a:pPr/>
              <a:t>4/23/2018</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81411E72-AC39-4626-A650-3F240266B25A}" type="slidenum">
              <a:rPr lang="en-AU" smtClean="0"/>
              <a:pPr/>
              <a:t>‹#›</a:t>
            </a:fld>
            <a:endParaRPr lang="en-AU" dirty="0"/>
          </a:p>
        </p:txBody>
      </p:sp>
    </p:spTree>
    <p:extLst>
      <p:ext uri="{BB962C8B-B14F-4D97-AF65-F5344CB8AC3E}">
        <p14:creationId xmlns:p14="http://schemas.microsoft.com/office/powerpoint/2010/main" val="3829170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gi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582595"/>
          </a:xfrm>
          <a:prstGeom prst="rect">
            <a:avLst/>
          </a:prstGeom>
        </p:spPr>
        <p:txBody>
          <a:bodyPr vert="horz" lIns="91440" tIns="45720" rIns="91440" bIns="45720" rtlCol="0" anchor="ctr">
            <a:no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457200" y="1000110"/>
            <a:ext cx="8229600" cy="512605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457200" y="6356350"/>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357183B3-8BA1-4CBA-A397-EF3C6C3A5B10}" type="datetimeFigureOut">
              <a:rPr lang="en-US" smtClean="0"/>
              <a:pPr/>
              <a:t>4/23/2018</a:t>
            </a:fld>
            <a:endParaRPr lang="en-AU" dirty="0"/>
          </a:p>
        </p:txBody>
      </p:sp>
      <p:sp>
        <p:nvSpPr>
          <p:cNvPr id="5" name="Footer Placeholder 4"/>
          <p:cNvSpPr>
            <a:spLocks noGrp="1"/>
          </p:cNvSpPr>
          <p:nvPr>
            <p:ph type="ftr" sz="quarter" idx="3"/>
          </p:nvPr>
        </p:nvSpPr>
        <p:spPr>
          <a:xfrm>
            <a:off x="3124200" y="6356350"/>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a:xfrm>
            <a:off x="6553200" y="6356350"/>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81411E72-AC39-4626-A650-3F240266B25A}" type="slidenum">
              <a:rPr lang="en-AU" smtClean="0"/>
              <a:pPr/>
              <a:t>‹#›</a:t>
            </a:fld>
            <a:endParaRPr lang="en-AU" dirty="0"/>
          </a:p>
        </p:txBody>
      </p:sp>
    </p:spTree>
    <p:extLst>
      <p:ext uri="{BB962C8B-B14F-4D97-AF65-F5344CB8AC3E}">
        <p14:creationId xmlns:p14="http://schemas.microsoft.com/office/powerpoint/2010/main" val="442263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3200" b="1" kern="1200">
          <a:solidFill>
            <a:schemeClr val="tx1"/>
          </a:solidFill>
          <a:latin typeface="+mj-lt"/>
          <a:ea typeface="+mj-ea"/>
          <a:cs typeface="+mj-cs"/>
        </a:defRPr>
      </a:lvl1pPr>
    </p:titleStyle>
    <p:bodyStyle>
      <a:lvl1pPr marL="360363" indent="-360363" algn="l" defTabSz="914400" rtl="0" eaLnBrk="1" latinLnBrk="0" hangingPunct="1">
        <a:lnSpc>
          <a:spcPct val="90000"/>
        </a:lnSpc>
        <a:spcBef>
          <a:spcPts val="600"/>
        </a:spcBef>
        <a:spcAft>
          <a:spcPts val="600"/>
        </a:spcAft>
        <a:buSzPct val="100000"/>
        <a:buFontTx/>
        <a:buBlip>
          <a:blip r:embed="rId13"/>
        </a:buBlip>
        <a:defRPr sz="3200" kern="1200" baseline="0">
          <a:solidFill>
            <a:schemeClr val="tx1"/>
          </a:solidFill>
          <a:latin typeface="+mn-lt"/>
          <a:ea typeface="+mn-ea"/>
          <a:cs typeface="+mn-cs"/>
        </a:defRPr>
      </a:lvl1pPr>
      <a:lvl2pPr marL="723900" indent="-363538" algn="l" defTabSz="914400" rtl="0" eaLnBrk="1" latinLnBrk="0" hangingPunct="1">
        <a:lnSpc>
          <a:spcPct val="90000"/>
        </a:lnSpc>
        <a:spcBef>
          <a:spcPts val="600"/>
        </a:spcBef>
        <a:spcAft>
          <a:spcPts val="600"/>
        </a:spcAft>
        <a:buSzPct val="100000"/>
        <a:buFontTx/>
        <a:buBlip>
          <a:blip r:embed="rId14"/>
        </a:buBlip>
        <a:defRPr sz="2800" kern="1200">
          <a:solidFill>
            <a:schemeClr val="tx1"/>
          </a:solidFill>
          <a:latin typeface="+mn-lt"/>
          <a:ea typeface="+mn-ea"/>
          <a:cs typeface="+mn-cs"/>
        </a:defRPr>
      </a:lvl2pPr>
      <a:lvl3pPr marL="990600" indent="-361950" algn="l" defTabSz="914400" rtl="0" eaLnBrk="1" latinLnBrk="0" hangingPunct="1">
        <a:lnSpc>
          <a:spcPct val="90000"/>
        </a:lnSpc>
        <a:spcBef>
          <a:spcPts val="600"/>
        </a:spcBef>
        <a:spcAft>
          <a:spcPts val="600"/>
        </a:spcAft>
        <a:buClr>
          <a:srgbClr val="FFC000"/>
        </a:buClr>
        <a:buFont typeface="Webdings" panose="05030102010509060703" pitchFamily="18" charset="2"/>
        <a:buChar char=""/>
        <a:defRPr sz="2400" kern="1200">
          <a:solidFill>
            <a:schemeClr val="tx1"/>
          </a:solidFill>
          <a:latin typeface="+mn-lt"/>
          <a:ea typeface="+mn-ea"/>
          <a:cs typeface="+mn-cs"/>
        </a:defRPr>
      </a:lvl3pPr>
      <a:lvl4pPr marL="1257300" indent="-266700" algn="l" defTabSz="914400" rtl="0" eaLnBrk="1" latinLnBrk="0" hangingPunct="1">
        <a:lnSpc>
          <a:spcPct val="90000"/>
        </a:lnSpc>
        <a:spcBef>
          <a:spcPts val="600"/>
        </a:spcBef>
        <a:spcAft>
          <a:spcPts val="600"/>
        </a:spcAft>
        <a:buFont typeface="Arial" pitchFamily="34" charset="0"/>
        <a:buChar char="–"/>
        <a:tabLst>
          <a:tab pos="901700" algn="l"/>
        </a:tabLst>
        <a:defRPr sz="2000" kern="1200">
          <a:solidFill>
            <a:schemeClr val="tx1"/>
          </a:solidFill>
          <a:latin typeface="+mn-lt"/>
          <a:ea typeface="+mn-ea"/>
          <a:cs typeface="+mn-cs"/>
        </a:defRPr>
      </a:lvl4pPr>
      <a:lvl5pPr marL="1524000" indent="-266700" algn="l" defTabSz="914400" rtl="0" eaLnBrk="1" latinLnBrk="0" hangingPunct="1">
        <a:lnSpc>
          <a:spcPct val="90000"/>
        </a:lnSpc>
        <a:spcBef>
          <a:spcPts val="600"/>
        </a:spcBef>
        <a:spcAft>
          <a:spcPts val="6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gif"/></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gif"/></Relationships>
</file>

<file path=ppt/slides/_rels/slide23.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15.png"/><Relationship Id="rId1" Type="http://schemas.openxmlformats.org/officeDocument/2006/relationships/slideLayout" Target="../slideLayouts/slideLayout6.xml"/><Relationship Id="rId5" Type="http://schemas.openxmlformats.org/officeDocument/2006/relationships/image" Target="../media/image2.gif"/><Relationship Id="rId4" Type="http://schemas.openxmlformats.org/officeDocument/2006/relationships/image" Target="../media/image1.gif"/></Relationships>
</file>

<file path=ppt/slides/_rels/slide24.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15.png"/><Relationship Id="rId2" Type="http://schemas.openxmlformats.org/officeDocument/2006/relationships/image" Target="../media/image1.gif"/><Relationship Id="rId1" Type="http://schemas.openxmlformats.org/officeDocument/2006/relationships/slideLayout" Target="../slideLayouts/slideLayout6.xml"/><Relationship Id="rId6" Type="http://schemas.openxmlformats.org/officeDocument/2006/relationships/image" Target="../media/image34.jpg"/><Relationship Id="rId5" Type="http://schemas.openxmlformats.org/officeDocument/2006/relationships/image" Target="../media/image33.gif"/><Relationship Id="rId4" Type="http://schemas.openxmlformats.org/officeDocument/2006/relationships/image" Target="../media/image32.gif"/></Relationships>
</file>

<file path=ppt/slides/_rels/slide25.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5.jpg"/><Relationship Id="rId7" Type="http://schemas.openxmlformats.org/officeDocument/2006/relationships/image" Target="../media/image37.jp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6.gif"/><Relationship Id="rId5" Type="http://schemas.openxmlformats.org/officeDocument/2006/relationships/image" Target="../media/image2.gif"/><Relationship Id="rId4" Type="http://schemas.openxmlformats.org/officeDocument/2006/relationships/image" Target="../media/image1.gif"/></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jpg"/><Relationship Id="rId1" Type="http://schemas.openxmlformats.org/officeDocument/2006/relationships/slideLayout" Target="../slideLayouts/slideLayout6.xml"/><Relationship Id="rId5" Type="http://schemas.openxmlformats.org/officeDocument/2006/relationships/image" Target="../media/image2.gif"/><Relationship Id="rId4" Type="http://schemas.openxmlformats.org/officeDocument/2006/relationships/image" Target="../media/image1.gif"/></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1.png"/><Relationship Id="rId5" Type="http://schemas.openxmlformats.org/officeDocument/2006/relationships/image" Target="../media/image15.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behance.net/gallery/3944653/Battle-of-Grunwald" TargetMode="External"/><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gif"/><Relationship Id="rId1" Type="http://schemas.openxmlformats.org/officeDocument/2006/relationships/slideLayout" Target="../slideLayouts/slideLayout7.xml"/><Relationship Id="rId6" Type="http://schemas.openxmlformats.org/officeDocument/2006/relationships/image" Target="../media/image58.jpg"/><Relationship Id="rId5" Type="http://schemas.openxmlformats.org/officeDocument/2006/relationships/image" Target="../media/image1.gif"/><Relationship Id="rId4" Type="http://schemas.openxmlformats.org/officeDocument/2006/relationships/image" Target="../media/image57.jpg"/></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68.png"/></Relationships>
</file>

<file path=ppt/slides/_rels/slide56.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image" Target="../media/image66.png"/><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72.png"/><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9.gi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gif"/></Relationships>
</file>

<file path=ppt/slides/_rels/slide8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178" r="11755"/>
          <a:stretch/>
        </p:blipFill>
        <p:spPr>
          <a:xfrm>
            <a:off x="0" y="-1"/>
            <a:ext cx="9144000" cy="6859605"/>
          </a:xfrm>
          <a:prstGeom prst="rect">
            <a:avLst/>
          </a:prstGeom>
        </p:spPr>
      </p:pic>
      <p:sp>
        <p:nvSpPr>
          <p:cNvPr id="4" name="TextBox 3"/>
          <p:cNvSpPr txBox="1"/>
          <p:nvPr/>
        </p:nvSpPr>
        <p:spPr>
          <a:xfrm>
            <a:off x="891791" y="4509120"/>
            <a:ext cx="7315914" cy="1951881"/>
          </a:xfrm>
          <a:prstGeom prst="rect">
            <a:avLst/>
          </a:prstGeom>
          <a:noFill/>
          <a:effectLst>
            <a:outerShdw blurRad="50800" dist="38100" dir="2700000" algn="tl" rotWithShape="0">
              <a:prstClr val="black">
                <a:alpha val="40000"/>
              </a:prstClr>
            </a:outerShdw>
          </a:effectLst>
        </p:spPr>
        <p:txBody>
          <a:bodyPr wrap="none" rtlCol="0">
            <a:spAutoFit/>
            <a:scene3d>
              <a:camera prst="orthographicFront"/>
              <a:lightRig rig="threePt" dir="t"/>
            </a:scene3d>
            <a:sp3d extrusionH="57150">
              <a:bevelT w="38100" h="38100" prst="angle"/>
            </a:sp3d>
          </a:bodyPr>
          <a:lstStyle/>
          <a:p>
            <a:pPr algn="ctr">
              <a:lnSpc>
                <a:spcPts val="7200"/>
              </a:lnSpc>
            </a:pPr>
            <a:r>
              <a:rPr lang="en-AU" sz="7200" b="1" dirty="0">
                <a:solidFill>
                  <a:schemeClr val="bg1"/>
                </a:solidFill>
                <a:latin typeface="+mj-lt"/>
              </a:rPr>
              <a:t>Battle of </a:t>
            </a:r>
            <a:r>
              <a:rPr lang="en-AU" sz="7200" b="1" dirty="0" err="1">
                <a:solidFill>
                  <a:schemeClr val="bg1"/>
                </a:solidFill>
                <a:latin typeface="+mj-lt"/>
              </a:rPr>
              <a:t>Sudoměř</a:t>
            </a:r>
            <a:r>
              <a:rPr lang="en-AU" sz="7200" b="1" dirty="0">
                <a:solidFill>
                  <a:schemeClr val="bg1"/>
                </a:solidFill>
                <a:latin typeface="+mj-lt"/>
              </a:rPr>
              <a:t>,</a:t>
            </a:r>
          </a:p>
          <a:p>
            <a:pPr algn="ctr">
              <a:lnSpc>
                <a:spcPts val="7200"/>
              </a:lnSpc>
            </a:pPr>
            <a:r>
              <a:rPr lang="en-AU" sz="7200" b="1" dirty="0">
                <a:solidFill>
                  <a:schemeClr val="bg1"/>
                </a:solidFill>
                <a:latin typeface="+mj-lt"/>
              </a:rPr>
              <a:t>25 March 1420</a:t>
            </a:r>
            <a:endParaRPr lang="en-US" sz="7200" b="1" dirty="0">
              <a:solidFill>
                <a:schemeClr val="bg1"/>
              </a:solidFill>
              <a:latin typeface="+mj-lt"/>
            </a:endParaRPr>
          </a:p>
        </p:txBody>
      </p:sp>
    </p:spTree>
    <p:extLst>
      <p:ext uri="{BB962C8B-B14F-4D97-AF65-F5344CB8AC3E}">
        <p14:creationId xmlns:p14="http://schemas.microsoft.com/office/powerpoint/2010/main" val="16722182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Jan Hus, Reforming Priest</a:t>
            </a:r>
            <a:endParaRPr lang="en-US" dirty="0"/>
          </a:p>
        </p:txBody>
      </p:sp>
      <p:sp>
        <p:nvSpPr>
          <p:cNvPr id="3" name="Content Placeholder 2"/>
          <p:cNvSpPr>
            <a:spLocks noGrp="1"/>
          </p:cNvSpPr>
          <p:nvPr>
            <p:ph idx="1"/>
          </p:nvPr>
        </p:nvSpPr>
        <p:spPr>
          <a:xfrm>
            <a:off x="457200" y="1052736"/>
            <a:ext cx="8229600" cy="5453226"/>
          </a:xfrm>
        </p:spPr>
        <p:txBody>
          <a:bodyPr>
            <a:noAutofit/>
          </a:bodyPr>
          <a:lstStyle/>
          <a:p>
            <a:pPr>
              <a:lnSpc>
                <a:spcPts val="2000"/>
              </a:lnSpc>
            </a:pPr>
            <a:r>
              <a:rPr lang="en-AU" sz="2200" dirty="0" smtClean="0"/>
              <a:t>Jan Hus was a Bohemian (Czech) priest and a teacher and rector at the University of Prague</a:t>
            </a:r>
            <a:r>
              <a:rPr lang="en-AU" sz="2200" dirty="0"/>
              <a:t>. </a:t>
            </a:r>
            <a:r>
              <a:rPr lang="en-AU" sz="2200" dirty="0" smtClean="0"/>
              <a:t>Like Bohemian king and queen Wenceslaus and Sofia, Hus sympathised with reformers like John Wycliffe, who smuggled English-language Bibles into England.</a:t>
            </a:r>
          </a:p>
          <a:p>
            <a:pPr>
              <a:lnSpc>
                <a:spcPts val="2000"/>
              </a:lnSpc>
            </a:pPr>
            <a:r>
              <a:rPr lang="en-AU" sz="2200" dirty="0" smtClean="0"/>
              <a:t>The Roman Church was in the throes of the Papal Schism from 1378-1417, where three men, each driven by politics, claimed to be the true pope.</a:t>
            </a:r>
          </a:p>
          <a:p>
            <a:pPr>
              <a:lnSpc>
                <a:spcPts val="2000"/>
              </a:lnSpc>
            </a:pPr>
            <a:r>
              <a:rPr lang="en-AU" sz="2200" dirty="0" smtClean="0"/>
              <a:t>France and England were midway through the 100 Years’ War, with the numerically superior French chasing Henry V’s depleted and exhausted army to drive them from France.  The armies were so meet at Agincourt on 25 October 1415, where the French army would be annihilated.</a:t>
            </a:r>
          </a:p>
          <a:p>
            <a:pPr>
              <a:lnSpc>
                <a:spcPts val="2000"/>
              </a:lnSpc>
            </a:pPr>
            <a:r>
              <a:rPr lang="en-AU" sz="2200" dirty="0" smtClean="0"/>
              <a:t>In about 1402, Priest Jan Hus tacked a tract called “Six errors” to the door of his church that denounced corruption of the Catholic Church. </a:t>
            </a:r>
            <a:r>
              <a:rPr lang="en-AU" sz="2200" dirty="0"/>
              <a:t>In 1411 </a:t>
            </a:r>
            <a:r>
              <a:rPr lang="en-AU" sz="2200" dirty="0" smtClean="0"/>
              <a:t>Hus denounced </a:t>
            </a:r>
            <a:r>
              <a:rPr lang="en-AU" sz="2200" dirty="0"/>
              <a:t>indulgences </a:t>
            </a:r>
            <a:r>
              <a:rPr lang="en-AU" sz="2200" dirty="0" smtClean="0"/>
              <a:t>to </a:t>
            </a:r>
            <a:r>
              <a:rPr lang="en-AU" sz="2200" dirty="0"/>
              <a:t>fund pope John </a:t>
            </a:r>
            <a:r>
              <a:rPr lang="en-AU" sz="2200" dirty="0" smtClean="0"/>
              <a:t>XXIII’s crusade against pope </a:t>
            </a:r>
            <a:r>
              <a:rPr lang="en-AU" sz="2200" dirty="0"/>
              <a:t>Gregory XII</a:t>
            </a:r>
            <a:r>
              <a:rPr lang="en-AU" sz="2200" dirty="0" smtClean="0"/>
              <a:t>.</a:t>
            </a:r>
            <a:r>
              <a:rPr lang="en-AU" sz="2200" dirty="0"/>
              <a:t> </a:t>
            </a:r>
            <a:r>
              <a:rPr lang="en-AU" sz="2200" dirty="0" smtClean="0"/>
              <a:t> Widely popular at home, Jan Hus’ continuing calls for reform of Rome’s corruption angered the Church hierarchy.</a:t>
            </a:r>
            <a:endParaRPr lang="en-AU" sz="22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88640"/>
            <a:ext cx="1047767" cy="78582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4288" y="91188"/>
            <a:ext cx="723117" cy="98072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6376" y="153168"/>
            <a:ext cx="685452" cy="821297"/>
          </a:xfrm>
          <a:prstGeom prst="rect">
            <a:avLst/>
          </a:prstGeom>
        </p:spPr>
      </p:pic>
    </p:spTree>
    <p:extLst>
      <p:ext uri="{BB962C8B-B14F-4D97-AF65-F5344CB8AC3E}">
        <p14:creationId xmlns:p14="http://schemas.microsoft.com/office/powerpoint/2010/main" val="1549497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01824" y="2432216"/>
            <a:ext cx="7740352" cy="2379206"/>
          </a:xfrm>
          <a:prstGeom prst="rect">
            <a:avLst/>
          </a:prstGeom>
        </p:spPr>
      </p:pic>
    </p:spTree>
    <p:extLst>
      <p:ext uri="{BB962C8B-B14F-4D97-AF65-F5344CB8AC3E}">
        <p14:creationId xmlns:p14="http://schemas.microsoft.com/office/powerpoint/2010/main" val="801401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Murder of Jan Hus</a:t>
            </a:r>
            <a:endParaRPr lang="en-US" dirty="0"/>
          </a:p>
        </p:txBody>
      </p:sp>
      <p:sp>
        <p:nvSpPr>
          <p:cNvPr id="3" name="Content Placeholder 2"/>
          <p:cNvSpPr>
            <a:spLocks noGrp="1"/>
          </p:cNvSpPr>
          <p:nvPr>
            <p:ph idx="1"/>
          </p:nvPr>
        </p:nvSpPr>
        <p:spPr>
          <a:xfrm>
            <a:off x="457200" y="1144126"/>
            <a:ext cx="8229600" cy="5453226"/>
          </a:xfrm>
        </p:spPr>
        <p:txBody>
          <a:bodyPr>
            <a:noAutofit/>
          </a:bodyPr>
          <a:lstStyle/>
          <a:p>
            <a:pPr>
              <a:lnSpc>
                <a:spcPts val="2400"/>
              </a:lnSpc>
            </a:pPr>
            <a:r>
              <a:rPr lang="en-AU" sz="2300" dirty="0" smtClean="0"/>
              <a:t>Three of Hus’s followers were beheaded in 1412.  Attempts by </a:t>
            </a:r>
            <a:r>
              <a:rPr lang="en-US" sz="2300" dirty="0"/>
              <a:t>Wenceslaus IV</a:t>
            </a:r>
            <a:r>
              <a:rPr lang="en-AU" sz="2300" dirty="0" smtClean="0"/>
              <a:t> to reconcile the parties failed. </a:t>
            </a:r>
          </a:p>
          <a:p>
            <a:pPr>
              <a:lnSpc>
                <a:spcPts val="2400"/>
              </a:lnSpc>
            </a:pPr>
            <a:r>
              <a:rPr lang="en-AU" sz="2300" dirty="0" smtClean="0"/>
              <a:t>Hus continued to preach and to call for reforms.  On 18 October 1412, he bypassed secular and clerical authority to </a:t>
            </a:r>
            <a:r>
              <a:rPr lang="en-US" sz="2300" dirty="0" smtClean="0"/>
              <a:t>appeal </a:t>
            </a:r>
            <a:r>
              <a:rPr lang="en-US" sz="2300" dirty="0"/>
              <a:t>to Jesus Christ as the supreme judge</a:t>
            </a:r>
            <a:r>
              <a:rPr lang="en-US" sz="2300" dirty="0" smtClean="0"/>
              <a:t>.  Leaving Prague, Hus published </a:t>
            </a:r>
            <a:r>
              <a:rPr lang="en-US" sz="2300" i="1" dirty="0" smtClean="0"/>
              <a:t>De Ecclesia </a:t>
            </a:r>
            <a:r>
              <a:rPr lang="en-US" sz="2300" dirty="0" smtClean="0"/>
              <a:t>and various tracts in 1413, which were condemned with Wycliffe’s writings by Rome.</a:t>
            </a:r>
            <a:endParaRPr lang="en-AU" sz="2300" dirty="0"/>
          </a:p>
          <a:p>
            <a:pPr>
              <a:lnSpc>
                <a:spcPts val="2400"/>
              </a:lnSpc>
            </a:pPr>
            <a:r>
              <a:rPr lang="en-AU" sz="2300" dirty="0" smtClean="0"/>
              <a:t>In late 1414, </a:t>
            </a:r>
            <a:r>
              <a:rPr lang="en-US" sz="2300" dirty="0" smtClean="0"/>
              <a:t>Wenceslaus’s brother </a:t>
            </a:r>
            <a:r>
              <a:rPr lang="en-AU" sz="2300" dirty="0" smtClean="0"/>
              <a:t>king Sigismund of Hungary convened the Council of Constance to end the papal schism and address other religious issues.  Hus was invited to the Council under a safe conduct; he made a will before setting out.</a:t>
            </a:r>
          </a:p>
          <a:p>
            <a:pPr>
              <a:lnSpc>
                <a:spcPts val="2400"/>
              </a:lnSpc>
            </a:pPr>
            <a:r>
              <a:rPr lang="en-AU" sz="2300" dirty="0" smtClean="0"/>
              <a:t>Initially the safe conduct was observed, but Hus was arrested about 4 weeks later and </a:t>
            </a:r>
            <a:r>
              <a:rPr lang="en-AU" sz="2300" dirty="0"/>
              <a:t>imprisoned on 4 December 1414.  </a:t>
            </a:r>
            <a:r>
              <a:rPr lang="en-AU" sz="2300" dirty="0" smtClean="0"/>
              <a:t>Sigismund was furious, but…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88640"/>
            <a:ext cx="1047767" cy="78582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4288" y="91188"/>
            <a:ext cx="723117" cy="98072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6376" y="153168"/>
            <a:ext cx="685452" cy="821297"/>
          </a:xfrm>
          <a:prstGeom prst="rect">
            <a:avLst/>
          </a:prstGeom>
        </p:spPr>
      </p:pic>
    </p:spTree>
    <p:extLst>
      <p:ext uri="{BB962C8B-B14F-4D97-AF65-F5344CB8AC3E}">
        <p14:creationId xmlns:p14="http://schemas.microsoft.com/office/powerpoint/2010/main" val="3946394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7982" y="1989841"/>
            <a:ext cx="2927656" cy="2663295"/>
          </a:xfrm>
          <a:prstGeom prst="rect">
            <a:avLst/>
          </a:prstGeom>
          <a:effectLst>
            <a:outerShdw blurRad="50800" dist="38100" dir="2700000" algn="tl" rotWithShape="0">
              <a:prstClr val="black">
                <a:alpha val="40000"/>
              </a:prstClr>
            </a:outerShdw>
          </a:effectLst>
        </p:spPr>
      </p:pic>
      <p:sp>
        <p:nvSpPr>
          <p:cNvPr id="5" name="TextBox 4"/>
          <p:cNvSpPr txBox="1"/>
          <p:nvPr/>
        </p:nvSpPr>
        <p:spPr>
          <a:xfrm>
            <a:off x="665001" y="4697848"/>
            <a:ext cx="7736412" cy="1323439"/>
          </a:xfrm>
          <a:prstGeom prst="rect">
            <a:avLst/>
          </a:prstGeom>
          <a:noFill/>
        </p:spPr>
        <p:txBody>
          <a:bodyPr wrap="none" rtlCol="0">
            <a:spAutoFit/>
          </a:bodyPr>
          <a:lstStyle/>
          <a:p>
            <a:pPr algn="ctr">
              <a:lnSpc>
                <a:spcPts val="4800"/>
              </a:lnSpc>
            </a:pPr>
            <a:r>
              <a:rPr lang="en-AU" sz="4800" dirty="0" smtClean="0">
                <a:latin typeface="Keep Calm Med" pitchFamily="2" charset="0"/>
              </a:rPr>
              <a:t>Oaths made to heretics</a:t>
            </a:r>
            <a:br>
              <a:rPr lang="en-AU" sz="4800" dirty="0" smtClean="0">
                <a:latin typeface="Keep Calm Med" pitchFamily="2" charset="0"/>
              </a:rPr>
            </a:br>
            <a:r>
              <a:rPr lang="en-AU" sz="4800" dirty="0" smtClean="0">
                <a:latin typeface="Keep Calm Med" pitchFamily="2" charset="0"/>
              </a:rPr>
              <a:t>are not binding.</a:t>
            </a:r>
            <a:endParaRPr lang="en-US" sz="4800" dirty="0">
              <a:latin typeface="Keep Calm Med" pitchFamily="2"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2107" y="172226"/>
            <a:ext cx="1582341" cy="2146051"/>
          </a:xfrm>
          <a:prstGeom prst="rect">
            <a:avLst/>
          </a:prstGeom>
        </p:spPr>
      </p:pic>
      <p:sp>
        <p:nvSpPr>
          <p:cNvPr id="7" name="TextBox 6"/>
          <p:cNvSpPr txBox="1"/>
          <p:nvPr/>
        </p:nvSpPr>
        <p:spPr>
          <a:xfrm>
            <a:off x="1547663" y="429632"/>
            <a:ext cx="5832649" cy="1631216"/>
          </a:xfrm>
          <a:prstGeom prst="rect">
            <a:avLst/>
          </a:prstGeom>
          <a:noFill/>
        </p:spPr>
        <p:txBody>
          <a:bodyPr wrap="square" rtlCol="0">
            <a:spAutoFit/>
          </a:bodyPr>
          <a:lstStyle/>
          <a:p>
            <a:pPr algn="ctr">
              <a:lnSpc>
                <a:spcPts val="4000"/>
              </a:lnSpc>
            </a:pPr>
            <a:r>
              <a:rPr lang="en-AU" sz="4000" dirty="0" smtClean="0">
                <a:latin typeface="Keep Calm Med" pitchFamily="2" charset="0"/>
              </a:rPr>
              <a:t>Anyone who disagrees with the Church is a heretic.</a:t>
            </a:r>
            <a:endParaRPr lang="en-US" sz="4000" dirty="0">
              <a:latin typeface="Keep Calm Med" pitchFamily="2" charset="0"/>
            </a:endParaRPr>
          </a:p>
        </p:txBody>
      </p:sp>
      <p:sp>
        <p:nvSpPr>
          <p:cNvPr id="8" name="TextBox 7"/>
          <p:cNvSpPr txBox="1"/>
          <p:nvPr/>
        </p:nvSpPr>
        <p:spPr>
          <a:xfrm rot="18395153">
            <a:off x="-23886" y="780661"/>
            <a:ext cx="2302233" cy="830997"/>
          </a:xfrm>
          <a:prstGeom prst="rect">
            <a:avLst/>
          </a:prstGeom>
          <a:noFill/>
        </p:spPr>
        <p:txBody>
          <a:bodyPr wrap="none" rtlCol="0">
            <a:spAutoFit/>
          </a:bodyPr>
          <a:lstStyle/>
          <a:p>
            <a:pPr algn="ctr"/>
            <a:r>
              <a:rPr lang="en-AU" sz="2400" dirty="0" smtClean="0">
                <a:latin typeface="Caesar Dressing" panose="02000000000000000000" pitchFamily="2" charset="0"/>
                <a:ea typeface="Caesar Dressing" panose="02000000000000000000" pitchFamily="2" charset="0"/>
              </a:rPr>
              <a:t>Per the Roman</a:t>
            </a:r>
            <a:br>
              <a:rPr lang="en-AU" sz="2400" dirty="0" smtClean="0">
                <a:latin typeface="Caesar Dressing" panose="02000000000000000000" pitchFamily="2" charset="0"/>
                <a:ea typeface="Caesar Dressing" panose="02000000000000000000" pitchFamily="2" charset="0"/>
              </a:rPr>
            </a:br>
            <a:r>
              <a:rPr lang="en-AU" sz="2400" dirty="0" smtClean="0">
                <a:latin typeface="Caesar Dressing" panose="02000000000000000000" pitchFamily="2" charset="0"/>
                <a:ea typeface="Caesar Dressing" panose="02000000000000000000" pitchFamily="2" charset="0"/>
              </a:rPr>
              <a:t>Catholic church</a:t>
            </a:r>
            <a:endParaRPr lang="en-US" sz="2400" dirty="0">
              <a:latin typeface="Caesar Dressing" panose="02000000000000000000" pitchFamily="2" charset="0"/>
              <a:ea typeface="Caesar Dressing" panose="02000000000000000000" pitchFamily="2" charset="0"/>
            </a:endParaRPr>
          </a:p>
        </p:txBody>
      </p:sp>
    </p:spTree>
    <p:extLst>
      <p:ext uri="{BB962C8B-B14F-4D97-AF65-F5344CB8AC3E}">
        <p14:creationId xmlns:p14="http://schemas.microsoft.com/office/powerpoint/2010/main" val="2794708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98" y="-26500"/>
            <a:ext cx="9126402" cy="705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txBox="1">
            <a:spLocks/>
          </p:cNvSpPr>
          <p:nvPr/>
        </p:nvSpPr>
        <p:spPr>
          <a:xfrm>
            <a:off x="457200" y="208022"/>
            <a:ext cx="8229600" cy="6101298"/>
          </a:xfrm>
          <a:prstGeom prst="rect">
            <a:avLst/>
          </a:prstGeom>
        </p:spPr>
        <p:txBody>
          <a:bodyPr>
            <a:noAutofit/>
          </a:bodyPr>
          <a:lstStyle>
            <a:lvl1pPr marL="360363" indent="-360363" algn="l" defTabSz="914400" rtl="0" eaLnBrk="1" latinLnBrk="0" hangingPunct="1">
              <a:lnSpc>
                <a:spcPct val="90000"/>
              </a:lnSpc>
              <a:spcBef>
                <a:spcPts val="600"/>
              </a:spcBef>
              <a:spcAft>
                <a:spcPts val="600"/>
              </a:spcAft>
              <a:buSzPct val="100000"/>
              <a:buFontTx/>
              <a:buBlip>
                <a:blip r:embed="rId3"/>
              </a:buBlip>
              <a:defRPr sz="3200" kern="1200" baseline="0">
                <a:solidFill>
                  <a:schemeClr val="tx1"/>
                </a:solidFill>
                <a:latin typeface="+mn-lt"/>
                <a:ea typeface="+mn-ea"/>
                <a:cs typeface="+mn-cs"/>
              </a:defRPr>
            </a:lvl1pPr>
            <a:lvl2pPr marL="723900" indent="-363538" algn="l" defTabSz="914400" rtl="0" eaLnBrk="1" latinLnBrk="0" hangingPunct="1">
              <a:lnSpc>
                <a:spcPct val="90000"/>
              </a:lnSpc>
              <a:spcBef>
                <a:spcPts val="600"/>
              </a:spcBef>
              <a:spcAft>
                <a:spcPts val="600"/>
              </a:spcAft>
              <a:buSzPct val="100000"/>
              <a:buFontTx/>
              <a:buBlip>
                <a:blip r:embed="rId4"/>
              </a:buBlip>
              <a:defRPr sz="2800" kern="1200">
                <a:solidFill>
                  <a:schemeClr val="tx1"/>
                </a:solidFill>
                <a:latin typeface="+mn-lt"/>
                <a:ea typeface="+mn-ea"/>
                <a:cs typeface="+mn-cs"/>
              </a:defRPr>
            </a:lvl2pPr>
            <a:lvl3pPr marL="990600" indent="-361950" algn="l" defTabSz="914400" rtl="0" eaLnBrk="1" latinLnBrk="0" hangingPunct="1">
              <a:lnSpc>
                <a:spcPct val="90000"/>
              </a:lnSpc>
              <a:spcBef>
                <a:spcPts val="600"/>
              </a:spcBef>
              <a:spcAft>
                <a:spcPts val="600"/>
              </a:spcAft>
              <a:buClr>
                <a:srgbClr val="FFC000"/>
              </a:buClr>
              <a:buFont typeface="Webdings" panose="05030102010509060703" pitchFamily="18" charset="2"/>
              <a:buChar char=""/>
              <a:defRPr sz="2400" kern="1200">
                <a:solidFill>
                  <a:schemeClr val="tx1"/>
                </a:solidFill>
                <a:latin typeface="+mn-lt"/>
                <a:ea typeface="+mn-ea"/>
                <a:cs typeface="+mn-cs"/>
              </a:defRPr>
            </a:lvl3pPr>
            <a:lvl4pPr marL="1257300" indent="-266700" algn="l" defTabSz="914400" rtl="0" eaLnBrk="1" latinLnBrk="0" hangingPunct="1">
              <a:lnSpc>
                <a:spcPct val="90000"/>
              </a:lnSpc>
              <a:spcBef>
                <a:spcPts val="600"/>
              </a:spcBef>
              <a:spcAft>
                <a:spcPts val="600"/>
              </a:spcAft>
              <a:buFont typeface="Arial" pitchFamily="34" charset="0"/>
              <a:buChar char="–"/>
              <a:tabLst>
                <a:tab pos="901700" algn="l"/>
              </a:tabLst>
              <a:defRPr sz="2000" kern="1200">
                <a:solidFill>
                  <a:schemeClr val="tx1"/>
                </a:solidFill>
                <a:latin typeface="+mn-lt"/>
                <a:ea typeface="+mn-ea"/>
                <a:cs typeface="+mn-cs"/>
              </a:defRPr>
            </a:lvl4pPr>
            <a:lvl5pPr marL="1524000" indent="-266700" algn="l" defTabSz="914400" rtl="0" eaLnBrk="1" latinLnBrk="0" hangingPunct="1">
              <a:lnSpc>
                <a:spcPct val="90000"/>
              </a:lnSpc>
              <a:spcBef>
                <a:spcPts val="600"/>
              </a:spcBef>
              <a:spcAft>
                <a:spcPts val="6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2400"/>
              </a:lnSpc>
            </a:pPr>
            <a:r>
              <a:rPr lang="en-AU" sz="2300" dirty="0" smtClean="0">
                <a:solidFill>
                  <a:schemeClr val="bg1"/>
                </a:solidFill>
                <a:effectLst>
                  <a:outerShdw blurRad="38100" dist="38100" dir="2700000" algn="tl">
                    <a:srgbClr val="000000">
                      <a:alpha val="43137"/>
                    </a:srgbClr>
                  </a:outerShdw>
                </a:effectLst>
              </a:rPr>
              <a:t>After six months in prison, Hus was tried on 5 June 1415 for the first time.  He agreed to recant if shown errors from the Bible.</a:t>
            </a:r>
          </a:p>
          <a:p>
            <a:pPr>
              <a:lnSpc>
                <a:spcPts val="2400"/>
              </a:lnSpc>
            </a:pPr>
            <a:r>
              <a:rPr lang="en-AU" sz="2300" dirty="0" smtClean="0">
                <a:solidFill>
                  <a:schemeClr val="bg1"/>
                </a:solidFill>
                <a:effectLst>
                  <a:outerShdw blurRad="38100" dist="38100" dir="2700000" algn="tl">
                    <a:srgbClr val="000000">
                      <a:alpha val="43137"/>
                    </a:srgbClr>
                  </a:outerShdw>
                </a:effectLst>
              </a:rPr>
              <a:t>A total eclipse of the sun occurred </a:t>
            </a:r>
            <a:r>
              <a:rPr lang="en-AU" sz="2300" dirty="0">
                <a:solidFill>
                  <a:schemeClr val="bg1"/>
                </a:solidFill>
                <a:effectLst>
                  <a:outerShdw blurRad="38100" dist="38100" dir="2700000" algn="tl">
                    <a:srgbClr val="000000">
                      <a:alpha val="43137"/>
                    </a:srgbClr>
                  </a:outerShdw>
                </a:effectLst>
              </a:rPr>
              <a:t>at 7:06 am on </a:t>
            </a:r>
            <a:r>
              <a:rPr lang="en-AU" sz="2300" dirty="0" smtClean="0">
                <a:solidFill>
                  <a:schemeClr val="bg1"/>
                </a:solidFill>
                <a:effectLst>
                  <a:outerShdw blurRad="38100" dist="38100" dir="2700000" algn="tl">
                    <a:srgbClr val="000000">
                      <a:alpha val="43137"/>
                    </a:srgbClr>
                  </a:outerShdw>
                </a:effectLst>
              </a:rPr>
              <a:t>7 </a:t>
            </a:r>
            <a:r>
              <a:rPr lang="en-AU" sz="2300" dirty="0">
                <a:solidFill>
                  <a:schemeClr val="bg1"/>
                </a:solidFill>
                <a:effectLst>
                  <a:outerShdw blurRad="38100" dist="38100" dir="2700000" algn="tl">
                    <a:srgbClr val="000000">
                      <a:alpha val="43137"/>
                    </a:srgbClr>
                  </a:outerShdw>
                </a:effectLst>
              </a:rPr>
              <a:t>June 1415</a:t>
            </a:r>
            <a:r>
              <a:rPr lang="en-AU" sz="2300" dirty="0" smtClean="0">
                <a:solidFill>
                  <a:schemeClr val="bg1"/>
                </a:solidFill>
                <a:effectLst>
                  <a:outerShdw blurRad="38100" dist="38100" dir="2700000" algn="tl">
                    <a:srgbClr val="000000">
                      <a:alpha val="43137"/>
                    </a:srgbClr>
                  </a:outerShdw>
                </a:effectLst>
              </a:rPr>
              <a:t>.</a:t>
            </a:r>
          </a:p>
          <a:p>
            <a:pPr>
              <a:lnSpc>
                <a:spcPts val="2400"/>
              </a:lnSpc>
            </a:pPr>
            <a:endParaRPr lang="en-AU" sz="2300" dirty="0">
              <a:solidFill>
                <a:schemeClr val="bg1"/>
              </a:solidFill>
              <a:effectLst>
                <a:outerShdw blurRad="38100" dist="38100" dir="2700000" algn="tl">
                  <a:srgbClr val="000000">
                    <a:alpha val="43137"/>
                  </a:srgbClr>
                </a:outerShdw>
              </a:effectLst>
            </a:endParaRPr>
          </a:p>
          <a:p>
            <a:pPr>
              <a:lnSpc>
                <a:spcPts val="2400"/>
              </a:lnSpc>
            </a:pPr>
            <a:endParaRPr lang="en-AU" sz="2300" dirty="0" smtClean="0">
              <a:solidFill>
                <a:schemeClr val="bg1"/>
              </a:solidFill>
              <a:effectLst>
                <a:outerShdw blurRad="38100" dist="38100" dir="2700000" algn="tl">
                  <a:srgbClr val="000000">
                    <a:alpha val="43137"/>
                  </a:srgbClr>
                </a:outerShdw>
              </a:effectLst>
            </a:endParaRPr>
          </a:p>
          <a:p>
            <a:pPr>
              <a:lnSpc>
                <a:spcPts val="2400"/>
              </a:lnSpc>
            </a:pPr>
            <a:endParaRPr lang="en-AU" sz="2300" dirty="0">
              <a:solidFill>
                <a:schemeClr val="bg1"/>
              </a:solidFill>
              <a:effectLst>
                <a:outerShdw blurRad="38100" dist="38100" dir="2700000" algn="tl">
                  <a:srgbClr val="000000">
                    <a:alpha val="43137"/>
                  </a:srgbClr>
                </a:outerShdw>
              </a:effectLst>
            </a:endParaRPr>
          </a:p>
          <a:p>
            <a:pPr>
              <a:lnSpc>
                <a:spcPts val="2400"/>
              </a:lnSpc>
            </a:pPr>
            <a:endParaRPr lang="en-AU" sz="2300" dirty="0" smtClean="0">
              <a:solidFill>
                <a:schemeClr val="bg1"/>
              </a:solidFill>
              <a:effectLst>
                <a:outerShdw blurRad="38100" dist="38100" dir="2700000" algn="tl">
                  <a:srgbClr val="000000">
                    <a:alpha val="43137"/>
                  </a:srgbClr>
                </a:outerShdw>
              </a:effectLst>
            </a:endParaRPr>
          </a:p>
          <a:p>
            <a:pPr>
              <a:lnSpc>
                <a:spcPts val="2400"/>
              </a:lnSpc>
            </a:pPr>
            <a:endParaRPr lang="en-AU" sz="2300" dirty="0">
              <a:solidFill>
                <a:schemeClr val="bg1"/>
              </a:solidFill>
              <a:effectLst>
                <a:outerShdw blurRad="38100" dist="38100" dir="2700000" algn="tl">
                  <a:srgbClr val="000000">
                    <a:alpha val="43137"/>
                  </a:srgbClr>
                </a:outerShdw>
              </a:effectLst>
            </a:endParaRPr>
          </a:p>
          <a:p>
            <a:pPr>
              <a:lnSpc>
                <a:spcPts val="2400"/>
              </a:lnSpc>
            </a:pPr>
            <a:endParaRPr lang="en-AU" sz="2300" dirty="0" smtClean="0">
              <a:solidFill>
                <a:schemeClr val="bg1"/>
              </a:solidFill>
              <a:effectLst>
                <a:outerShdw blurRad="38100" dist="38100" dir="2700000" algn="tl">
                  <a:srgbClr val="000000">
                    <a:alpha val="43137"/>
                  </a:srgbClr>
                </a:outerShdw>
              </a:effectLst>
            </a:endParaRPr>
          </a:p>
          <a:p>
            <a:pPr>
              <a:lnSpc>
                <a:spcPts val="2400"/>
              </a:lnSpc>
            </a:pPr>
            <a:endParaRPr lang="en-AU" sz="2300" dirty="0">
              <a:solidFill>
                <a:schemeClr val="bg1"/>
              </a:solidFill>
              <a:effectLst>
                <a:outerShdw blurRad="38100" dist="38100" dir="2700000" algn="tl">
                  <a:srgbClr val="000000">
                    <a:alpha val="43137"/>
                  </a:srgbClr>
                </a:outerShdw>
              </a:effectLst>
            </a:endParaRPr>
          </a:p>
          <a:p>
            <a:pPr>
              <a:lnSpc>
                <a:spcPts val="2400"/>
              </a:lnSpc>
            </a:pPr>
            <a:endParaRPr lang="en-AU" sz="2300" dirty="0" smtClean="0">
              <a:solidFill>
                <a:schemeClr val="bg1"/>
              </a:solidFill>
              <a:effectLst>
                <a:outerShdw blurRad="38100" dist="38100" dir="2700000" algn="tl">
                  <a:srgbClr val="000000">
                    <a:alpha val="43137"/>
                  </a:srgbClr>
                </a:outerShdw>
              </a:effectLst>
            </a:endParaRPr>
          </a:p>
          <a:p>
            <a:pPr>
              <a:lnSpc>
                <a:spcPts val="1200"/>
              </a:lnSpc>
            </a:pPr>
            <a:endParaRPr lang="en-AU" sz="1050" dirty="0">
              <a:solidFill>
                <a:schemeClr val="bg1"/>
              </a:solidFill>
              <a:effectLst>
                <a:outerShdw blurRad="38100" dist="38100" dir="2700000" algn="tl">
                  <a:srgbClr val="000000">
                    <a:alpha val="43137"/>
                  </a:srgbClr>
                </a:outerShdw>
              </a:effectLst>
            </a:endParaRPr>
          </a:p>
          <a:p>
            <a:pPr>
              <a:lnSpc>
                <a:spcPts val="2400"/>
              </a:lnSpc>
            </a:pPr>
            <a:endParaRPr lang="en-AU" sz="2300" dirty="0" smtClean="0">
              <a:solidFill>
                <a:schemeClr val="bg1"/>
              </a:solidFill>
              <a:effectLst>
                <a:outerShdw blurRad="38100" dist="38100" dir="2700000" algn="tl">
                  <a:srgbClr val="000000">
                    <a:alpha val="43137"/>
                  </a:srgbClr>
                </a:outerShdw>
              </a:effectLst>
            </a:endParaRPr>
          </a:p>
          <a:p>
            <a:pPr>
              <a:lnSpc>
                <a:spcPts val="2400"/>
              </a:lnSpc>
            </a:pPr>
            <a:r>
              <a:rPr lang="en-AU" sz="2300" dirty="0" smtClean="0">
                <a:solidFill>
                  <a:schemeClr val="bg1"/>
                </a:solidFill>
                <a:effectLst>
                  <a:outerShdw blurRad="38100" dist="38100" dir="2700000" algn="tl">
                    <a:srgbClr val="000000">
                      <a:alpha val="43137"/>
                    </a:srgbClr>
                  </a:outerShdw>
                </a:effectLst>
              </a:rPr>
              <a:t>His final trial took place the following day on 8 June 1415.</a:t>
            </a:r>
            <a:endParaRPr lang="en-US" sz="2300" dirty="0">
              <a:solidFill>
                <a:schemeClr val="bg1"/>
              </a:solidFill>
              <a:effectLst>
                <a:outerShdw blurRad="38100" dist="38100" dir="2700000" algn="tl">
                  <a:srgbClr val="000000">
                    <a:alpha val="43137"/>
                  </a:srgbClr>
                </a:outerShdw>
              </a:effectLst>
            </a:endParaRPr>
          </a:p>
          <a:p>
            <a:pPr>
              <a:lnSpc>
                <a:spcPts val="2400"/>
              </a:lnSpc>
            </a:pPr>
            <a:endParaRPr lang="en-AU" sz="2300" dirty="0" smtClean="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46265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Murder of Jan Hus</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4288" y="91188"/>
            <a:ext cx="723117" cy="98072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6376" y="153168"/>
            <a:ext cx="685452" cy="821297"/>
          </a:xfrm>
          <a:prstGeom prst="rect">
            <a:avLst/>
          </a:prstGeom>
        </p:spPr>
      </p:pic>
      <p:sp>
        <p:nvSpPr>
          <p:cNvPr id="7" name="Content Placeholder 6"/>
          <p:cNvSpPr>
            <a:spLocks noGrp="1"/>
          </p:cNvSpPr>
          <p:nvPr>
            <p:ph idx="1"/>
          </p:nvPr>
        </p:nvSpPr>
        <p:spPr>
          <a:xfrm>
            <a:off x="457200" y="980728"/>
            <a:ext cx="5050904" cy="5309210"/>
          </a:xfrm>
        </p:spPr>
        <p:txBody>
          <a:bodyPr>
            <a:noAutofit/>
          </a:bodyPr>
          <a:lstStyle/>
          <a:p>
            <a:pPr>
              <a:lnSpc>
                <a:spcPts val="2000"/>
              </a:lnSpc>
            </a:pPr>
            <a:r>
              <a:rPr lang="en-AU" sz="2000" dirty="0"/>
              <a:t>On 6 July 1415, Jan Hus was brought from his prison to the Council chambers. </a:t>
            </a:r>
            <a:r>
              <a:rPr lang="en-AU" sz="2000" dirty="0" smtClean="0"/>
              <a:t>The </a:t>
            </a:r>
            <a:r>
              <a:rPr lang="en-AU" sz="2000" dirty="0"/>
              <a:t>public was silenced under punishment of excommunication, fines and </a:t>
            </a:r>
            <a:r>
              <a:rPr lang="en-AU" sz="2000" dirty="0" smtClean="0"/>
              <a:t>imprisonment.</a:t>
            </a:r>
            <a:endParaRPr lang="en-AU" sz="2000" dirty="0"/>
          </a:p>
          <a:p>
            <a:pPr>
              <a:lnSpc>
                <a:spcPts val="2000"/>
              </a:lnSpc>
            </a:pPr>
            <a:r>
              <a:rPr lang="en-AU" sz="2000" dirty="0"/>
              <a:t>The sentence was read out and Jan Hus was condemned to be publicly humiliated and executed.  From his knees, Hus asked God to forgive his enemies</a:t>
            </a:r>
            <a:r>
              <a:rPr lang="en-AU" sz="2000" dirty="0" smtClean="0"/>
              <a:t>.  After </a:t>
            </a:r>
            <a:r>
              <a:rPr lang="en-AU" sz="2000" dirty="0"/>
              <a:t>being defrocked, Hus was handed over to the secular authorities for execution.  </a:t>
            </a:r>
          </a:p>
          <a:p>
            <a:pPr>
              <a:lnSpc>
                <a:spcPts val="2000"/>
              </a:lnSpc>
            </a:pPr>
            <a:r>
              <a:rPr lang="en-AU" sz="2000" dirty="0"/>
              <a:t>When he arrived at the place of execution, witnesses claim that he appeared joyful, singing hymns and praying. He even exchanged witty repartee with his executioner.</a:t>
            </a:r>
          </a:p>
          <a:p>
            <a:pPr>
              <a:lnSpc>
                <a:spcPts val="2000"/>
              </a:lnSpc>
            </a:pPr>
            <a:r>
              <a:rPr lang="en-AU" sz="2000" dirty="0"/>
              <a:t>He then continued singing and praying </a:t>
            </a:r>
            <a:r>
              <a:rPr lang="en-AU" sz="2000" dirty="0" smtClean="0"/>
              <a:t/>
            </a:r>
            <a:br>
              <a:rPr lang="en-AU" sz="2000" dirty="0" smtClean="0"/>
            </a:br>
            <a:r>
              <a:rPr lang="en-AU" sz="2000" dirty="0" smtClean="0"/>
              <a:t>until </a:t>
            </a:r>
            <a:r>
              <a:rPr lang="en-AU" sz="2000" dirty="0"/>
              <a:t>stopped by the flames. </a:t>
            </a:r>
          </a:p>
        </p:txBody>
      </p: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6096" y="1038152"/>
            <a:ext cx="3734650" cy="5846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9235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04" y="0"/>
            <a:ext cx="9144000" cy="6894575"/>
          </a:xfrm>
          <a:prstGeom prst="rect">
            <a:avLst/>
          </a:prstGeom>
          <a:solidFill>
            <a:srgbClr val="FFFF00"/>
          </a:solidFill>
          <a:ln>
            <a:noFill/>
          </a:ln>
        </p:spPr>
      </p:pic>
      <p:sp>
        <p:nvSpPr>
          <p:cNvPr id="2" name="Rounded Rectangular Callout 1"/>
          <p:cNvSpPr/>
          <p:nvPr/>
        </p:nvSpPr>
        <p:spPr>
          <a:xfrm>
            <a:off x="107504" y="116632"/>
            <a:ext cx="3600400" cy="504056"/>
          </a:xfrm>
          <a:prstGeom prst="wedgeRoundRectCallout">
            <a:avLst>
              <a:gd name="adj1" fmla="val -2574"/>
              <a:gd name="adj2" fmla="val 104224"/>
              <a:gd name="adj3" fmla="val 16667"/>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smtClean="0">
                <a:solidFill>
                  <a:schemeClr val="tx1"/>
                </a:solidFill>
                <a:effectLst>
                  <a:outerShdw blurRad="38100" dist="38100" dir="2700000" algn="tl">
                    <a:srgbClr val="000000">
                      <a:alpha val="43137"/>
                    </a:srgbClr>
                  </a:outerShdw>
                </a:effectLst>
              </a:rPr>
              <a:t>Now we will cook the goose (“</a:t>
            </a:r>
            <a:r>
              <a:rPr lang="en-AU" dirty="0" err="1" smtClean="0">
                <a:solidFill>
                  <a:schemeClr val="tx1"/>
                </a:solidFill>
                <a:effectLst>
                  <a:outerShdw blurRad="38100" dist="38100" dir="2700000" algn="tl">
                    <a:srgbClr val="000000">
                      <a:alpha val="43137"/>
                    </a:srgbClr>
                  </a:outerShdw>
                </a:effectLst>
              </a:rPr>
              <a:t>hus</a:t>
            </a:r>
            <a:r>
              <a:rPr lang="en-AU" dirty="0" smtClean="0">
                <a:solidFill>
                  <a:schemeClr val="tx1"/>
                </a:solidFill>
                <a:effectLst>
                  <a:outerShdw blurRad="38100" dist="38100" dir="2700000" algn="tl">
                    <a:srgbClr val="000000">
                      <a:alpha val="43137"/>
                    </a:srgbClr>
                  </a:outerShdw>
                </a:effectLst>
              </a:rPr>
              <a:t>”).</a:t>
            </a:r>
            <a:endParaRPr lang="en-US" dirty="0">
              <a:solidFill>
                <a:schemeClr val="tx1"/>
              </a:solidFill>
              <a:effectLst>
                <a:outerShdw blurRad="38100" dist="38100" dir="2700000" algn="tl">
                  <a:srgbClr val="000000">
                    <a:alpha val="43137"/>
                  </a:srgbClr>
                </a:outerShdw>
              </a:effectLst>
            </a:endParaRPr>
          </a:p>
        </p:txBody>
      </p:sp>
      <p:sp>
        <p:nvSpPr>
          <p:cNvPr id="4" name="Rounded Rectangular Callout 3"/>
          <p:cNvSpPr/>
          <p:nvPr/>
        </p:nvSpPr>
        <p:spPr>
          <a:xfrm>
            <a:off x="2699792" y="476672"/>
            <a:ext cx="2088232" cy="936104"/>
          </a:xfrm>
          <a:prstGeom prst="wedgeRoundRectCallout">
            <a:avLst>
              <a:gd name="adj1" fmla="val 35841"/>
              <a:gd name="adj2" fmla="val 59569"/>
              <a:gd name="adj3" fmla="val 16667"/>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AU" dirty="0" smtClean="0">
                <a:solidFill>
                  <a:schemeClr val="tx1"/>
                </a:solidFill>
                <a:effectLst>
                  <a:outerShdw blurRad="38100" dist="38100" dir="2700000" algn="tl">
                    <a:srgbClr val="000000">
                      <a:alpha val="43137"/>
                    </a:srgbClr>
                  </a:outerShdw>
                </a:effectLst>
              </a:rPr>
              <a:t>Yes, but there will come an eagle in a hundred years that you will not reach.</a:t>
            </a:r>
            <a:endParaRPr lang="en-US" dirty="0">
              <a:solidFill>
                <a:schemeClr val="tx1"/>
              </a:solidFill>
              <a:effectLst>
                <a:outerShdw blurRad="38100" dist="38100" dir="2700000" algn="tl">
                  <a:srgbClr val="000000">
                    <a:alpha val="43137"/>
                  </a:srgbClr>
                </a:outerShdw>
              </a:effectLst>
            </a:endParaRPr>
          </a:p>
        </p:txBody>
      </p:sp>
      <p:sp>
        <p:nvSpPr>
          <p:cNvPr id="5" name="TextBox 4"/>
          <p:cNvSpPr txBox="1"/>
          <p:nvPr/>
        </p:nvSpPr>
        <p:spPr>
          <a:xfrm>
            <a:off x="580787" y="5874703"/>
            <a:ext cx="8015784" cy="461665"/>
          </a:xfrm>
          <a:prstGeom prst="rect">
            <a:avLst/>
          </a:prstGeom>
          <a:solidFill>
            <a:srgbClr val="000000">
              <a:alpha val="32941"/>
            </a:srgbClr>
          </a:solidFill>
        </p:spPr>
        <p:txBody>
          <a:bodyPr wrap="none" rtlCol="0">
            <a:spAutoFit/>
          </a:bodyPr>
          <a:lstStyle/>
          <a:p>
            <a:pPr algn="ctr"/>
            <a:r>
              <a:rPr lang="en-AU" sz="2400" dirty="0" smtClean="0">
                <a:solidFill>
                  <a:schemeClr val="bg1"/>
                </a:solidFill>
                <a:effectLst>
                  <a:outerShdw blurRad="38100" dist="38100" dir="2700000" algn="tl">
                    <a:srgbClr val="000000">
                      <a:alpha val="43137"/>
                    </a:srgbClr>
                  </a:outerShdw>
                </a:effectLst>
              </a:rPr>
              <a:t>Saturday, 6 June 1415, the day celebrated by Jews as Passover</a:t>
            </a:r>
            <a:r>
              <a:rPr lang="en-AU" sz="2400" dirty="0" smtClean="0">
                <a:solidFill>
                  <a:schemeClr val="bg1"/>
                </a:solidFill>
              </a:rPr>
              <a:t>.</a:t>
            </a:r>
            <a:endParaRPr lang="en-US" sz="2400" dirty="0">
              <a:solidFill>
                <a:schemeClr val="bg1"/>
              </a:solidFill>
            </a:endParaRPr>
          </a:p>
        </p:txBody>
      </p:sp>
    </p:spTree>
    <p:extLst>
      <p:ext uri="{BB962C8B-B14F-4D97-AF65-F5344CB8AC3E}">
        <p14:creationId xmlns:p14="http://schemas.microsoft.com/office/powerpoint/2010/main" val="31912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What were Jan Hus’ crimes?</a:t>
            </a:r>
            <a:endParaRPr lang="en-US" dirty="0"/>
          </a:p>
        </p:txBody>
      </p:sp>
      <p:sp>
        <p:nvSpPr>
          <p:cNvPr id="3" name="Content Placeholder 2"/>
          <p:cNvSpPr>
            <a:spLocks noGrp="1"/>
          </p:cNvSpPr>
          <p:nvPr>
            <p:ph idx="1"/>
          </p:nvPr>
        </p:nvSpPr>
        <p:spPr/>
        <p:txBody>
          <a:bodyPr>
            <a:normAutofit/>
          </a:bodyPr>
          <a:lstStyle/>
          <a:p>
            <a:pPr>
              <a:lnSpc>
                <a:spcPts val="2400"/>
              </a:lnSpc>
            </a:pPr>
            <a:r>
              <a:rPr lang="en-AU" sz="2400" dirty="0" smtClean="0"/>
              <a:t>Jan Hus </a:t>
            </a:r>
            <a:r>
              <a:rPr lang="en-AU" sz="2400" dirty="0"/>
              <a:t>was a university </a:t>
            </a:r>
            <a:r>
              <a:rPr lang="en-AU" sz="2400" dirty="0" smtClean="0"/>
              <a:t>teacher</a:t>
            </a:r>
            <a:br>
              <a:rPr lang="en-AU" sz="2400" dirty="0" smtClean="0"/>
            </a:br>
            <a:r>
              <a:rPr lang="en-AU" sz="2400" dirty="0" smtClean="0"/>
              <a:t>and rector </a:t>
            </a:r>
            <a:r>
              <a:rPr lang="en-AU" sz="2400" dirty="0"/>
              <a:t>and </a:t>
            </a:r>
            <a:r>
              <a:rPr lang="en-AU" sz="2400" dirty="0" smtClean="0"/>
              <a:t>a priest</a:t>
            </a:r>
            <a:r>
              <a:rPr lang="en-AU" sz="2400" dirty="0"/>
              <a:t>, </a:t>
            </a:r>
            <a:r>
              <a:rPr lang="en-AU" sz="2400" dirty="0" smtClean="0"/>
              <a:t>who</a:t>
            </a:r>
            <a:br>
              <a:rPr lang="en-AU" sz="2400" dirty="0" smtClean="0"/>
            </a:br>
            <a:r>
              <a:rPr lang="en-AU" sz="2400" dirty="0" smtClean="0"/>
              <a:t>criticized </a:t>
            </a:r>
            <a:r>
              <a:rPr lang="en-AU" sz="2400" dirty="0"/>
              <a:t>the Catholic Church for </a:t>
            </a:r>
            <a:r>
              <a:rPr lang="en-AU" sz="2400" dirty="0" smtClean="0"/>
              <a:t/>
            </a:r>
            <a:br>
              <a:rPr lang="en-AU" sz="2400" dirty="0" smtClean="0"/>
            </a:br>
            <a:r>
              <a:rPr lang="en-AU" sz="2400" dirty="0" smtClean="0"/>
              <a:t>diverting </a:t>
            </a:r>
            <a:r>
              <a:rPr lang="en-AU" sz="2400" dirty="0"/>
              <a:t>from its original ideals, </a:t>
            </a:r>
            <a:r>
              <a:rPr lang="en-AU" sz="2400" dirty="0" smtClean="0"/>
              <a:t/>
            </a:r>
            <a:br>
              <a:rPr lang="en-AU" sz="2400" dirty="0" smtClean="0"/>
            </a:br>
            <a:r>
              <a:rPr lang="en-AU" sz="2400" dirty="0" smtClean="0"/>
              <a:t>the </a:t>
            </a:r>
            <a:r>
              <a:rPr lang="en-AU" sz="2400" dirty="0"/>
              <a:t>priests’ immoral lifestyle and </a:t>
            </a:r>
            <a:r>
              <a:rPr lang="en-AU" sz="2400" dirty="0" smtClean="0"/>
              <a:t/>
            </a:r>
            <a:br>
              <a:rPr lang="en-AU" sz="2400" dirty="0" smtClean="0"/>
            </a:br>
            <a:r>
              <a:rPr lang="en-AU" sz="2400" dirty="0" smtClean="0"/>
              <a:t>the </a:t>
            </a:r>
            <a:r>
              <a:rPr lang="en-AU" sz="2400" dirty="0"/>
              <a:t>trafficking in indulgences</a:t>
            </a:r>
            <a:r>
              <a:rPr lang="en-AU" sz="2400" dirty="0" smtClean="0"/>
              <a:t>.</a:t>
            </a:r>
          </a:p>
          <a:p>
            <a:pPr>
              <a:lnSpc>
                <a:spcPts val="2400"/>
              </a:lnSpc>
            </a:pPr>
            <a:r>
              <a:rPr lang="en-AU" sz="2400" dirty="0" smtClean="0"/>
              <a:t>He </a:t>
            </a:r>
            <a:r>
              <a:rPr lang="en-AU" sz="2400" dirty="0"/>
              <a:t>also condoned a number of the </a:t>
            </a:r>
            <a:r>
              <a:rPr lang="en-AU" sz="2400" dirty="0" smtClean="0"/>
              <a:t>beliefs </a:t>
            </a:r>
            <a:r>
              <a:rPr lang="en-AU" sz="2400" dirty="0"/>
              <a:t>held by </a:t>
            </a:r>
            <a:r>
              <a:rPr lang="en-AU" sz="2400" dirty="0" smtClean="0"/>
              <a:t>John Wycliffe </a:t>
            </a:r>
            <a:r>
              <a:rPr lang="en-AU" sz="2400" dirty="0"/>
              <a:t>and the </a:t>
            </a:r>
            <a:r>
              <a:rPr lang="en-AU" sz="2400" dirty="0" smtClean="0"/>
              <a:t>Lollards, such that the Bible should be preached and translated into the common languages.</a:t>
            </a:r>
          </a:p>
          <a:p>
            <a:pPr>
              <a:lnSpc>
                <a:spcPts val="2400"/>
              </a:lnSpc>
            </a:pPr>
            <a:r>
              <a:rPr lang="en-AU" sz="2400" dirty="0" smtClean="0"/>
              <a:t>He </a:t>
            </a:r>
            <a:r>
              <a:rPr lang="en-AU" sz="2400" dirty="0"/>
              <a:t>refused to </a:t>
            </a:r>
            <a:r>
              <a:rPr lang="en-AU" sz="2400" dirty="0" smtClean="0"/>
              <a:t>recant, </a:t>
            </a:r>
            <a:r>
              <a:rPr lang="en-AU" sz="2400" dirty="0"/>
              <a:t>was accused of heresy and burnt at the stake by </a:t>
            </a:r>
            <a:r>
              <a:rPr lang="en-AU" sz="2400" dirty="0" smtClean="0"/>
              <a:t>decision </a:t>
            </a:r>
            <a:r>
              <a:rPr lang="en-AU" sz="2400" dirty="0"/>
              <a:t>of the </a:t>
            </a:r>
            <a:r>
              <a:rPr lang="en-AU" sz="2400" dirty="0" smtClean="0"/>
              <a:t>Council of </a:t>
            </a:r>
            <a:r>
              <a:rPr lang="en-AU" sz="2400" dirty="0"/>
              <a:t>Constance on July 6, </a:t>
            </a:r>
            <a:r>
              <a:rPr lang="en-AU" sz="2400" dirty="0" smtClean="0"/>
              <a:t>1415, despite his Safe-conduct from the Emperor of the Holy Roman Empire, Sigismund.</a:t>
            </a:r>
            <a:endParaRPr lang="en-US" sz="2400" dirty="0"/>
          </a:p>
        </p:txBody>
      </p:sp>
      <p:sp>
        <p:nvSpPr>
          <p:cNvPr id="4" name="Rectangle 3"/>
          <p:cNvSpPr/>
          <p:nvPr/>
        </p:nvSpPr>
        <p:spPr>
          <a:xfrm>
            <a:off x="5004048" y="980728"/>
            <a:ext cx="3960440" cy="19442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400"/>
              </a:lnSpc>
            </a:pPr>
            <a:r>
              <a:rPr lang="en-AU" sz="2400" dirty="0" smtClean="0"/>
              <a:t>“As for antichrist occupying the papal chair, it is evident that a pope living contrary to Christ, like any other perverted person, is called, by common consent, antichrist.”   </a:t>
            </a:r>
            <a:endParaRPr lang="en-US" sz="2400" dirty="0"/>
          </a:p>
        </p:txBody>
      </p:sp>
      <p:sp>
        <p:nvSpPr>
          <p:cNvPr id="5" name="Rectangle 4"/>
          <p:cNvSpPr/>
          <p:nvPr/>
        </p:nvSpPr>
        <p:spPr>
          <a:xfrm>
            <a:off x="179512" y="5445224"/>
            <a:ext cx="8784976" cy="5760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400" dirty="0" smtClean="0"/>
              <a:t>Priests told Sigismund that </a:t>
            </a:r>
            <a:r>
              <a:rPr lang="en-AU" sz="2400" dirty="0"/>
              <a:t>oaths made to heretics were not </a:t>
            </a:r>
            <a:r>
              <a:rPr lang="en-AU" sz="2400" dirty="0" smtClean="0"/>
              <a:t>binding.</a:t>
            </a:r>
            <a:endParaRPr lang="en-US" sz="2400" dirty="0"/>
          </a:p>
        </p:txBody>
      </p:sp>
    </p:spTree>
    <p:extLst>
      <p:ext uri="{BB962C8B-B14F-4D97-AF65-F5344CB8AC3E}">
        <p14:creationId xmlns:p14="http://schemas.microsoft.com/office/powerpoint/2010/main" val="1042126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01825" y="2432216"/>
            <a:ext cx="7740350" cy="2379206"/>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928971" y="476672"/>
            <a:ext cx="1286058" cy="1839863"/>
          </a:xfrm>
          <a:prstGeom prst="rect">
            <a:avLst/>
          </a:prstGeom>
        </p:spPr>
      </p:pic>
    </p:spTree>
    <p:extLst>
      <p:ext uri="{BB962C8B-B14F-4D97-AF65-F5344CB8AC3E}">
        <p14:creationId xmlns:p14="http://schemas.microsoft.com/office/powerpoint/2010/main" val="1139502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Hussite Wars, 1419-1436</a:t>
            </a:r>
            <a:endParaRPr lang="en-US" dirty="0"/>
          </a:p>
        </p:txBody>
      </p:sp>
      <p:sp>
        <p:nvSpPr>
          <p:cNvPr id="3" name="Content Placeholder 2"/>
          <p:cNvSpPr>
            <a:spLocks noGrp="1"/>
          </p:cNvSpPr>
          <p:nvPr>
            <p:ph idx="1"/>
          </p:nvPr>
        </p:nvSpPr>
        <p:spPr>
          <a:xfrm>
            <a:off x="457200" y="1124744"/>
            <a:ext cx="8291264" cy="5453226"/>
          </a:xfrm>
        </p:spPr>
        <p:txBody>
          <a:bodyPr>
            <a:noAutofit/>
          </a:bodyPr>
          <a:lstStyle/>
          <a:p>
            <a:pPr>
              <a:lnSpc>
                <a:spcPts val="2400"/>
              </a:lnSpc>
            </a:pPr>
            <a:r>
              <a:rPr lang="en-AU" sz="2400" dirty="0" smtClean="0"/>
              <a:t>Knights and nobles of </a:t>
            </a:r>
            <a:br>
              <a:rPr lang="en-AU" sz="2400" dirty="0" smtClean="0"/>
            </a:br>
            <a:r>
              <a:rPr lang="en-AU" sz="2400" dirty="0" smtClean="0"/>
              <a:t>Bohemia and Moravia </a:t>
            </a:r>
            <a:br>
              <a:rPr lang="en-AU" sz="2400" dirty="0" smtClean="0"/>
            </a:br>
            <a:r>
              <a:rPr lang="en-AU" sz="2400" dirty="0" smtClean="0"/>
              <a:t>protested against Hus’ </a:t>
            </a:r>
            <a:br>
              <a:rPr lang="en-AU" sz="2400" dirty="0" smtClean="0"/>
            </a:br>
            <a:r>
              <a:rPr lang="en-AU" sz="2400" dirty="0" smtClean="0"/>
              <a:t>murder, incensing the </a:t>
            </a:r>
            <a:br>
              <a:rPr lang="en-AU" sz="2400" dirty="0" smtClean="0"/>
            </a:br>
            <a:r>
              <a:rPr lang="en-AU" sz="2400" dirty="0" smtClean="0"/>
              <a:t>head of the Holy Roman </a:t>
            </a:r>
            <a:br>
              <a:rPr lang="en-AU" sz="2400" dirty="0" smtClean="0"/>
            </a:br>
            <a:r>
              <a:rPr lang="en-AU" sz="2400" dirty="0" smtClean="0"/>
              <a:t>Empire, who threatened </a:t>
            </a:r>
            <a:br>
              <a:rPr lang="en-AU" sz="2400" dirty="0" smtClean="0"/>
            </a:br>
            <a:r>
              <a:rPr lang="en-AU" sz="2400" dirty="0" smtClean="0"/>
              <a:t>to drown all Wycliffites </a:t>
            </a:r>
            <a:br>
              <a:rPr lang="en-AU" sz="2400" dirty="0" smtClean="0"/>
            </a:br>
            <a:r>
              <a:rPr lang="en-AU" sz="2400" dirty="0" smtClean="0"/>
              <a:t>and Hussites.</a:t>
            </a:r>
          </a:p>
          <a:p>
            <a:pPr>
              <a:lnSpc>
                <a:spcPts val="2400"/>
              </a:lnSpc>
            </a:pPr>
            <a:r>
              <a:rPr lang="en-AU" sz="2400" dirty="0"/>
              <a:t>The majority of the Czech </a:t>
            </a:r>
            <a:r>
              <a:rPr lang="en-AU" sz="2400" dirty="0" smtClean="0"/>
              <a:t/>
            </a:r>
            <a:br>
              <a:rPr lang="en-AU" sz="2400" dirty="0" smtClean="0"/>
            </a:br>
            <a:r>
              <a:rPr lang="en-AU" sz="2400" dirty="0" smtClean="0"/>
              <a:t>population </a:t>
            </a:r>
            <a:r>
              <a:rPr lang="en-AU" sz="2400" dirty="0"/>
              <a:t>of Bohemia </a:t>
            </a:r>
            <a:r>
              <a:rPr lang="en-AU" sz="2400" dirty="0" smtClean="0"/>
              <a:t/>
            </a:r>
            <a:br>
              <a:rPr lang="en-AU" sz="2400" dirty="0" smtClean="0"/>
            </a:br>
            <a:r>
              <a:rPr lang="en-AU" sz="2400" dirty="0" smtClean="0"/>
              <a:t>became Hussites.</a:t>
            </a:r>
          </a:p>
          <a:p>
            <a:pPr>
              <a:lnSpc>
                <a:spcPts val="2400"/>
              </a:lnSpc>
            </a:pPr>
            <a:r>
              <a:rPr lang="en-AU" sz="2400" dirty="0" smtClean="0"/>
              <a:t>The Hussites </a:t>
            </a:r>
            <a:r>
              <a:rPr lang="en-AU" sz="2400" dirty="0"/>
              <a:t>formed a </a:t>
            </a:r>
            <a:r>
              <a:rPr lang="en-US" sz="2400" dirty="0"/>
              <a:t>major spontaneous military power</a:t>
            </a:r>
            <a:r>
              <a:rPr lang="en-US" sz="2400" dirty="0" smtClean="0"/>
              <a:t>.  </a:t>
            </a:r>
            <a:r>
              <a:rPr lang="en-AU" sz="2400" dirty="0" smtClean="0"/>
              <a:t>The incensed people rebelled and prepared for war, driving many Catholic priests from their parishes during the years from 1415 to 1419.</a:t>
            </a:r>
          </a:p>
          <a:p>
            <a:pPr>
              <a:lnSpc>
                <a:spcPts val="2400"/>
              </a:lnSpc>
            </a:pPr>
            <a:endParaRPr lang="en-AU" sz="2400" dirty="0" smtClean="0"/>
          </a:p>
          <a:p>
            <a:pPr>
              <a:lnSpc>
                <a:spcPts val="2400"/>
              </a:lnSpc>
            </a:pPr>
            <a:endParaRPr lang="en-US"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88640"/>
            <a:ext cx="1047767" cy="78582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4288" y="91188"/>
            <a:ext cx="723117" cy="98072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6376" y="153168"/>
            <a:ext cx="685452" cy="821297"/>
          </a:xfrm>
          <a:prstGeom prst="rect">
            <a:avLst/>
          </a:prstGeom>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3968" y="1196752"/>
            <a:ext cx="4932040" cy="3366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3302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866" r="5249"/>
          <a:stretch/>
        </p:blipFill>
        <p:spPr>
          <a:xfrm>
            <a:off x="0" y="0"/>
            <a:ext cx="9208008"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188640"/>
            <a:ext cx="1728192" cy="1769479"/>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6296" y="207552"/>
            <a:ext cx="1368152" cy="207343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218912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Hussite Wars, 1419-1436</a:t>
            </a:r>
            <a:endParaRPr lang="en-US" dirty="0"/>
          </a:p>
        </p:txBody>
      </p:sp>
      <p:sp>
        <p:nvSpPr>
          <p:cNvPr id="3" name="Content Placeholder 2"/>
          <p:cNvSpPr>
            <a:spLocks noGrp="1"/>
          </p:cNvSpPr>
          <p:nvPr>
            <p:ph idx="1"/>
          </p:nvPr>
        </p:nvSpPr>
        <p:spPr>
          <a:xfrm>
            <a:off x="457200" y="1000110"/>
            <a:ext cx="8229600" cy="5453226"/>
          </a:xfrm>
        </p:spPr>
        <p:txBody>
          <a:bodyPr>
            <a:normAutofit lnSpcReduction="10000"/>
          </a:bodyPr>
          <a:lstStyle/>
          <a:p>
            <a:r>
              <a:rPr lang="en-AU" sz="2400" dirty="0" smtClean="0"/>
              <a:t>30 July 1419, Hussites attacked New </a:t>
            </a:r>
            <a:br>
              <a:rPr lang="en-AU" sz="2400" dirty="0" smtClean="0"/>
            </a:br>
            <a:r>
              <a:rPr lang="en-AU" sz="2400" dirty="0" smtClean="0"/>
              <a:t>Town Hall, Prague, and threw the </a:t>
            </a:r>
            <a:br>
              <a:rPr lang="en-AU" sz="2400" dirty="0" smtClean="0"/>
            </a:br>
            <a:r>
              <a:rPr lang="en-AU" sz="2400" dirty="0" smtClean="0"/>
              <a:t>king’s representative, burgomaster </a:t>
            </a:r>
            <a:br>
              <a:rPr lang="en-AU" sz="2400" dirty="0" smtClean="0"/>
            </a:br>
            <a:r>
              <a:rPr lang="en-AU" sz="2400" dirty="0" smtClean="0"/>
              <a:t>and councillors from the windows </a:t>
            </a:r>
            <a:br>
              <a:rPr lang="en-AU" sz="2400" dirty="0" smtClean="0"/>
            </a:br>
            <a:r>
              <a:rPr lang="en-AU" sz="2400" dirty="0" smtClean="0"/>
              <a:t>into the street, several being killed.</a:t>
            </a:r>
          </a:p>
          <a:p>
            <a:r>
              <a:rPr lang="en-AU" sz="2400" dirty="0" smtClean="0"/>
              <a:t>Bohemian King Wenceslaus IV died </a:t>
            </a:r>
            <a:br>
              <a:rPr lang="en-AU" sz="2400" dirty="0" smtClean="0"/>
            </a:br>
            <a:r>
              <a:rPr lang="en-AU" sz="2400" dirty="0" smtClean="0"/>
              <a:t>two weeks later.</a:t>
            </a:r>
          </a:p>
          <a:p>
            <a:r>
              <a:rPr lang="en-AU" sz="2400" dirty="0" smtClean="0"/>
              <a:t>Troubles spread.  </a:t>
            </a:r>
          </a:p>
          <a:p>
            <a:r>
              <a:rPr lang="en-AU" sz="2400" dirty="0" smtClean="0"/>
              <a:t>Fighting to control Prague destroyed much of the city before a truce on 13 Nov.  The truce returned the captured castle to the Royalists and Jan </a:t>
            </a:r>
            <a:r>
              <a:rPr lang="en-US" sz="2400" dirty="0" err="1" smtClean="0"/>
              <a:t>Žižka</a:t>
            </a:r>
            <a:r>
              <a:rPr lang="en-US" sz="2400" dirty="0" smtClean="0"/>
              <a:t>, who had captured it, left Prague.</a:t>
            </a:r>
          </a:p>
          <a:p>
            <a:r>
              <a:rPr lang="en-AU" sz="2400" dirty="0" smtClean="0"/>
              <a:t>To counter the might of mounted armored knights, Jan </a:t>
            </a:r>
            <a:r>
              <a:rPr lang="en-US" sz="2400" dirty="0" smtClean="0"/>
              <a:t>Žižka came up with the innovation of the battle wagon and wagenburg tactics. </a:t>
            </a:r>
            <a:r>
              <a:rPr lang="en-AU" sz="2400" dirty="0"/>
              <a:t>Their many victories </a:t>
            </a:r>
            <a:r>
              <a:rPr lang="en-AU" sz="2400" dirty="0" smtClean="0"/>
              <a:t>also allowed </a:t>
            </a:r>
            <a:r>
              <a:rPr lang="en-AU" sz="2400" dirty="0"/>
              <a:t>the </a:t>
            </a:r>
            <a:r>
              <a:rPr lang="en-AU" sz="2400" dirty="0" smtClean="0"/>
              <a:t>Hussites </a:t>
            </a:r>
            <a:r>
              <a:rPr lang="en-AU" sz="2400" dirty="0"/>
              <a:t>to regularly upgrade their weapons and </a:t>
            </a:r>
            <a:r>
              <a:rPr lang="en-AU" sz="2400" dirty="0" err="1"/>
              <a:t>armor</a:t>
            </a:r>
            <a:r>
              <a:rPr lang="en-AU" sz="2400" dirty="0"/>
              <a:t>. </a:t>
            </a:r>
          </a:p>
          <a:p>
            <a:endParaRPr lang="en-US"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88640"/>
            <a:ext cx="1047767" cy="78582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4288" y="91188"/>
            <a:ext cx="723117" cy="98072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6376" y="153168"/>
            <a:ext cx="685452" cy="821297"/>
          </a:xfrm>
          <a:prstGeom prst="rect">
            <a:avLst/>
          </a:prstGeom>
        </p:spPr>
      </p:pic>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21318" y="1071916"/>
            <a:ext cx="3622682" cy="250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6752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r="3807"/>
          <a:stretch/>
        </p:blipFill>
        <p:spPr>
          <a:xfrm>
            <a:off x="2843808" y="1988840"/>
            <a:ext cx="6300192" cy="4858730"/>
          </a:xfrm>
          <a:prstGeom prst="rect">
            <a:avLst/>
          </a:prstGeom>
        </p:spPr>
      </p:pic>
      <p:sp>
        <p:nvSpPr>
          <p:cNvPr id="2" name="Title 1"/>
          <p:cNvSpPr>
            <a:spLocks noGrp="1"/>
          </p:cNvSpPr>
          <p:nvPr>
            <p:ph type="title"/>
          </p:nvPr>
        </p:nvSpPr>
        <p:spPr/>
        <p:txBody>
          <a:bodyPr/>
          <a:lstStyle/>
          <a:p>
            <a:r>
              <a:rPr lang="en-AU" dirty="0" smtClean="0"/>
              <a:t>Hussite Tanks - the battle wagon</a:t>
            </a:r>
            <a:endParaRPr lang="en-US" dirty="0"/>
          </a:p>
        </p:txBody>
      </p:sp>
      <p:sp>
        <p:nvSpPr>
          <p:cNvPr id="3" name="Content Placeholder 2"/>
          <p:cNvSpPr>
            <a:spLocks noGrp="1"/>
          </p:cNvSpPr>
          <p:nvPr>
            <p:ph idx="1"/>
          </p:nvPr>
        </p:nvSpPr>
        <p:spPr>
          <a:xfrm>
            <a:off x="457200" y="908721"/>
            <a:ext cx="8229600" cy="1440160"/>
          </a:xfrm>
        </p:spPr>
        <p:txBody>
          <a:bodyPr>
            <a:normAutofit/>
          </a:bodyPr>
          <a:lstStyle/>
          <a:p>
            <a:r>
              <a:rPr lang="en-AU" sz="2400" dirty="0" smtClean="0"/>
              <a:t>Wagons were modified for use as mobile fortifications.</a:t>
            </a:r>
          </a:p>
          <a:p>
            <a:r>
              <a:rPr lang="en-AU" sz="2400" dirty="0" smtClean="0"/>
              <a:t>Battle wagons would be formed in circles or squares and chained together to form defensive laagers (aka tabors).</a:t>
            </a:r>
          </a:p>
        </p:txBody>
      </p:sp>
      <p:grpSp>
        <p:nvGrpSpPr>
          <p:cNvPr id="11" name="Group 10"/>
          <p:cNvGrpSpPr/>
          <p:nvPr/>
        </p:nvGrpSpPr>
        <p:grpSpPr>
          <a:xfrm>
            <a:off x="323528" y="2182212"/>
            <a:ext cx="2952328" cy="3046988"/>
            <a:chOff x="323528" y="2038196"/>
            <a:chExt cx="2952328" cy="3046988"/>
          </a:xfrm>
        </p:grpSpPr>
        <p:sp>
          <p:nvSpPr>
            <p:cNvPr id="5" name="TextBox 4"/>
            <p:cNvSpPr txBox="1"/>
            <p:nvPr/>
          </p:nvSpPr>
          <p:spPr>
            <a:xfrm>
              <a:off x="323528" y="2038196"/>
              <a:ext cx="2952328" cy="3046988"/>
            </a:xfrm>
            <a:prstGeom prst="rect">
              <a:avLst/>
            </a:prstGeom>
            <a:noFill/>
          </p:spPr>
          <p:txBody>
            <a:bodyPr wrap="square" rtlCol="0">
              <a:spAutoFit/>
            </a:bodyPr>
            <a:lstStyle/>
            <a:p>
              <a:r>
                <a:rPr lang="en-US" sz="2400" b="1" u="sng" dirty="0" smtClean="0"/>
                <a:t>Typical Crew</a:t>
              </a:r>
            </a:p>
            <a:p>
              <a:pPr marL="357188" indent="-357188"/>
              <a:r>
                <a:rPr lang="en-US" sz="2400" dirty="0" smtClean="0"/>
                <a:t>4-8 crossbowmen</a:t>
              </a:r>
            </a:p>
            <a:p>
              <a:pPr marL="357188" indent="-357188"/>
              <a:r>
                <a:rPr lang="en-US" sz="2400" dirty="0" smtClean="0"/>
                <a:t>2    </a:t>
              </a:r>
              <a:r>
                <a:rPr lang="en-US" sz="2400" dirty="0" err="1" smtClean="0"/>
                <a:t>handgunners</a:t>
              </a:r>
              <a:endParaRPr lang="en-US" sz="2400" dirty="0" smtClean="0"/>
            </a:p>
            <a:p>
              <a:pPr marL="357188" indent="-357188"/>
              <a:r>
                <a:rPr lang="en-US" sz="2400" dirty="0" smtClean="0"/>
                <a:t>6-8 </a:t>
              </a:r>
              <a:r>
                <a:rPr lang="en-US" sz="2400" dirty="0"/>
                <a:t>soldiers </a:t>
              </a:r>
              <a:r>
                <a:rPr lang="en-US" sz="2400" dirty="0" smtClean="0"/>
                <a:t>with</a:t>
              </a:r>
              <a:br>
                <a:rPr lang="en-US" sz="2400" dirty="0" smtClean="0"/>
              </a:br>
              <a:r>
                <a:rPr lang="en-US" sz="2400" dirty="0" smtClean="0"/>
                <a:t> </a:t>
              </a:r>
              <a:r>
                <a:rPr lang="en-US" sz="2400" dirty="0"/>
                <a:t>pikes or </a:t>
              </a:r>
              <a:r>
                <a:rPr lang="en-US" sz="2400" dirty="0" smtClean="0"/>
                <a:t>flails</a:t>
              </a:r>
            </a:p>
            <a:p>
              <a:pPr marL="357188" indent="-357188"/>
              <a:r>
                <a:rPr lang="en-US" sz="2400" dirty="0" smtClean="0"/>
                <a:t>2    shield carriers</a:t>
              </a:r>
            </a:p>
            <a:p>
              <a:pPr marL="357188" indent="-357188"/>
              <a:r>
                <a:rPr lang="en-US" sz="2400" dirty="0" smtClean="0"/>
                <a:t>2    drivers</a:t>
              </a:r>
            </a:p>
            <a:p>
              <a:pPr marL="357188" indent="-357188"/>
              <a:r>
                <a:rPr lang="en-US" sz="2400" dirty="0" smtClean="0"/>
                <a:t>18 </a:t>
              </a:r>
              <a:r>
                <a:rPr lang="en-US" sz="2400" dirty="0"/>
                <a:t>to 21 </a:t>
              </a:r>
              <a:r>
                <a:rPr lang="en-US" sz="2400" dirty="0" smtClean="0"/>
                <a:t>soldiers</a:t>
              </a:r>
              <a:endParaRPr lang="en-US" sz="2400" dirty="0"/>
            </a:p>
          </p:txBody>
        </p:sp>
        <p:sp>
          <p:nvSpPr>
            <p:cNvPr id="10" name="Rectangle 9"/>
            <p:cNvSpPr/>
            <p:nvPr/>
          </p:nvSpPr>
          <p:spPr>
            <a:xfrm>
              <a:off x="467544" y="4653136"/>
              <a:ext cx="2088232" cy="1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smtClean="0"/>
                <a:t>-++=</a:t>
              </a:r>
              <a:endParaRPr lang="en-US" dirty="0"/>
            </a:p>
          </p:txBody>
        </p:sp>
      </p:gr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188640"/>
            <a:ext cx="1047767" cy="785825"/>
          </a:xfrm>
          <a:prstGeom prst="rect">
            <a:avLst/>
          </a:prstGeom>
        </p:spPr>
      </p:pic>
    </p:spTree>
    <p:extLst>
      <p:ext uri="{BB962C8B-B14F-4D97-AF65-F5344CB8AC3E}">
        <p14:creationId xmlns:p14="http://schemas.microsoft.com/office/powerpoint/2010/main" val="28239287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274638"/>
            <a:ext cx="7992888" cy="582595"/>
          </a:xfrm>
        </p:spPr>
        <p:txBody>
          <a:bodyPr/>
          <a:lstStyle/>
          <a:p>
            <a:r>
              <a:rPr lang="en-AU" dirty="0" smtClean="0"/>
              <a:t>Hussite Artillery – guns and ranged weapons</a:t>
            </a:r>
            <a:endParaRPr lang="en-US" dirty="0"/>
          </a:p>
        </p:txBody>
      </p:sp>
      <p:sp>
        <p:nvSpPr>
          <p:cNvPr id="3" name="Content Placeholder 2"/>
          <p:cNvSpPr>
            <a:spLocks noGrp="1"/>
          </p:cNvSpPr>
          <p:nvPr>
            <p:ph idx="1"/>
          </p:nvPr>
        </p:nvSpPr>
        <p:spPr>
          <a:xfrm>
            <a:off x="256032" y="1124744"/>
            <a:ext cx="4114799" cy="1546449"/>
          </a:xfrm>
        </p:spPr>
        <p:txBody>
          <a:bodyPr>
            <a:noAutofit/>
          </a:bodyPr>
          <a:lstStyle/>
          <a:p>
            <a:pPr>
              <a:lnSpc>
                <a:spcPts val="2400"/>
              </a:lnSpc>
            </a:pPr>
            <a:r>
              <a:rPr lang="en-AU" sz="2400" dirty="0" smtClean="0"/>
              <a:t>First European </a:t>
            </a:r>
            <a:r>
              <a:rPr lang="en-AU" sz="2400" dirty="0"/>
              <a:t>army with massive use of </a:t>
            </a:r>
            <a:r>
              <a:rPr lang="en-AU" sz="2400" dirty="0" smtClean="0"/>
              <a:t>gunpowder.</a:t>
            </a:r>
          </a:p>
          <a:p>
            <a:pPr>
              <a:lnSpc>
                <a:spcPts val="2400"/>
              </a:lnSpc>
            </a:pPr>
            <a:r>
              <a:rPr lang="en-AU" sz="2400" dirty="0"/>
              <a:t>Hussite crossbows were </a:t>
            </a:r>
            <a:r>
              <a:rPr lang="en-AU" sz="2400" dirty="0" smtClean="0"/>
              <a:t>also effective </a:t>
            </a:r>
            <a:r>
              <a:rPr lang="en-AU" sz="2400" dirty="0"/>
              <a:t>short range killers</a:t>
            </a:r>
            <a:r>
              <a:rPr lang="en-AU" sz="2400" dirty="0" smtClean="0"/>
              <a:t>.</a:t>
            </a:r>
            <a:endParaRPr lang="en-AU" sz="2400" dirty="0"/>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88640"/>
            <a:ext cx="1047767" cy="785825"/>
          </a:xfrm>
          <a:prstGeom prst="rect">
            <a:avLst/>
          </a:prstGeom>
        </p:spPr>
      </p:pic>
      <p:sp>
        <p:nvSpPr>
          <p:cNvPr id="12" name="Content Placeholder 2"/>
          <p:cNvSpPr txBox="1">
            <a:spLocks/>
          </p:cNvSpPr>
          <p:nvPr/>
        </p:nvSpPr>
        <p:spPr>
          <a:xfrm>
            <a:off x="4523231" y="4869160"/>
            <a:ext cx="4441257" cy="1546449"/>
          </a:xfrm>
          <a:prstGeom prst="rect">
            <a:avLst/>
          </a:prstGeom>
        </p:spPr>
        <p:txBody>
          <a:bodyPr vert="horz" lIns="91440" tIns="45720" rIns="91440" bIns="45720" rtlCol="0">
            <a:normAutofit/>
          </a:bodyPr>
          <a:lstStyle>
            <a:lvl1pPr marL="360363" indent="-360363" algn="l" defTabSz="914400" rtl="0" eaLnBrk="1" latinLnBrk="0" hangingPunct="1">
              <a:lnSpc>
                <a:spcPct val="90000"/>
              </a:lnSpc>
              <a:spcBef>
                <a:spcPts val="600"/>
              </a:spcBef>
              <a:spcAft>
                <a:spcPts val="600"/>
              </a:spcAft>
              <a:buSzPct val="100000"/>
              <a:buFontTx/>
              <a:buBlip>
                <a:blip r:embed="rId3"/>
              </a:buBlip>
              <a:defRPr sz="3200" kern="1200" baseline="0">
                <a:solidFill>
                  <a:schemeClr val="tx1"/>
                </a:solidFill>
                <a:latin typeface="+mn-lt"/>
                <a:ea typeface="+mn-ea"/>
                <a:cs typeface="+mn-cs"/>
              </a:defRPr>
            </a:lvl1pPr>
            <a:lvl2pPr marL="723900" indent="-363538" algn="l" defTabSz="914400" rtl="0" eaLnBrk="1" latinLnBrk="0" hangingPunct="1">
              <a:lnSpc>
                <a:spcPct val="90000"/>
              </a:lnSpc>
              <a:spcBef>
                <a:spcPts val="600"/>
              </a:spcBef>
              <a:spcAft>
                <a:spcPts val="600"/>
              </a:spcAft>
              <a:buSzPct val="100000"/>
              <a:buFontTx/>
              <a:buBlip>
                <a:blip r:embed="rId4"/>
              </a:buBlip>
              <a:defRPr sz="2800" kern="1200">
                <a:solidFill>
                  <a:schemeClr val="tx1"/>
                </a:solidFill>
                <a:latin typeface="+mn-lt"/>
                <a:ea typeface="+mn-ea"/>
                <a:cs typeface="+mn-cs"/>
              </a:defRPr>
            </a:lvl2pPr>
            <a:lvl3pPr marL="990600" indent="-361950" algn="l" defTabSz="914400" rtl="0" eaLnBrk="1" latinLnBrk="0" hangingPunct="1">
              <a:lnSpc>
                <a:spcPct val="90000"/>
              </a:lnSpc>
              <a:spcBef>
                <a:spcPts val="600"/>
              </a:spcBef>
              <a:spcAft>
                <a:spcPts val="600"/>
              </a:spcAft>
              <a:buClr>
                <a:srgbClr val="FFC000"/>
              </a:buClr>
              <a:buFont typeface="Webdings" panose="05030102010509060703" pitchFamily="18" charset="2"/>
              <a:buChar char=""/>
              <a:defRPr sz="2400" kern="1200">
                <a:solidFill>
                  <a:schemeClr val="tx1"/>
                </a:solidFill>
                <a:latin typeface="+mn-lt"/>
                <a:ea typeface="+mn-ea"/>
                <a:cs typeface="+mn-cs"/>
              </a:defRPr>
            </a:lvl3pPr>
            <a:lvl4pPr marL="1257300" indent="-266700" algn="l" defTabSz="914400" rtl="0" eaLnBrk="1" latinLnBrk="0" hangingPunct="1">
              <a:lnSpc>
                <a:spcPct val="90000"/>
              </a:lnSpc>
              <a:spcBef>
                <a:spcPts val="600"/>
              </a:spcBef>
              <a:spcAft>
                <a:spcPts val="600"/>
              </a:spcAft>
              <a:buFont typeface="Arial" pitchFamily="34" charset="0"/>
              <a:buChar char="–"/>
              <a:tabLst>
                <a:tab pos="901700" algn="l"/>
              </a:tabLst>
              <a:defRPr sz="2000" kern="1200">
                <a:solidFill>
                  <a:schemeClr val="tx1"/>
                </a:solidFill>
                <a:latin typeface="+mn-lt"/>
                <a:ea typeface="+mn-ea"/>
                <a:cs typeface="+mn-cs"/>
              </a:defRPr>
            </a:lvl4pPr>
            <a:lvl5pPr marL="1524000" indent="-266700" algn="l" defTabSz="914400" rtl="0" eaLnBrk="1" latinLnBrk="0" hangingPunct="1">
              <a:lnSpc>
                <a:spcPct val="90000"/>
              </a:lnSpc>
              <a:spcBef>
                <a:spcPts val="600"/>
              </a:spcBef>
              <a:spcAft>
                <a:spcPts val="6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AU" sz="2400" dirty="0" smtClean="0"/>
          </a:p>
        </p:txBody>
      </p:sp>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7897" r="4859"/>
          <a:stretch/>
        </p:blipFill>
        <p:spPr>
          <a:xfrm>
            <a:off x="4370832" y="1100481"/>
            <a:ext cx="4773168" cy="3840687"/>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743201"/>
            <a:ext cx="4370831" cy="4114800"/>
          </a:xfrm>
          <a:prstGeom prst="rect">
            <a:avLst/>
          </a:prstGeom>
        </p:spPr>
      </p:pic>
      <p:sp>
        <p:nvSpPr>
          <p:cNvPr id="14" name="Content Placeholder 2"/>
          <p:cNvSpPr txBox="1">
            <a:spLocks/>
          </p:cNvSpPr>
          <p:nvPr/>
        </p:nvSpPr>
        <p:spPr>
          <a:xfrm>
            <a:off x="4427984" y="4978895"/>
            <a:ext cx="4716016" cy="1546449"/>
          </a:xfrm>
          <a:prstGeom prst="rect">
            <a:avLst/>
          </a:prstGeom>
        </p:spPr>
        <p:txBody>
          <a:bodyPr vert="horz" lIns="91440" tIns="45720" rIns="91440" bIns="45720" rtlCol="0">
            <a:noAutofit/>
          </a:bodyPr>
          <a:lstStyle>
            <a:lvl1pPr marL="360363" indent="-360363" algn="l" defTabSz="914400" rtl="0" eaLnBrk="1" latinLnBrk="0" hangingPunct="1">
              <a:lnSpc>
                <a:spcPct val="90000"/>
              </a:lnSpc>
              <a:spcBef>
                <a:spcPts val="600"/>
              </a:spcBef>
              <a:spcAft>
                <a:spcPts val="600"/>
              </a:spcAft>
              <a:buSzPct val="100000"/>
              <a:buFontTx/>
              <a:buBlip>
                <a:blip r:embed="rId3"/>
              </a:buBlip>
              <a:defRPr sz="3200" kern="1200" baseline="0">
                <a:solidFill>
                  <a:schemeClr val="tx1"/>
                </a:solidFill>
                <a:latin typeface="+mn-lt"/>
                <a:ea typeface="+mn-ea"/>
                <a:cs typeface="+mn-cs"/>
              </a:defRPr>
            </a:lvl1pPr>
            <a:lvl2pPr marL="723900" indent="-363538" algn="l" defTabSz="914400" rtl="0" eaLnBrk="1" latinLnBrk="0" hangingPunct="1">
              <a:lnSpc>
                <a:spcPct val="90000"/>
              </a:lnSpc>
              <a:spcBef>
                <a:spcPts val="600"/>
              </a:spcBef>
              <a:spcAft>
                <a:spcPts val="600"/>
              </a:spcAft>
              <a:buSzPct val="100000"/>
              <a:buFontTx/>
              <a:buBlip>
                <a:blip r:embed="rId4"/>
              </a:buBlip>
              <a:defRPr sz="2800" kern="1200">
                <a:solidFill>
                  <a:schemeClr val="tx1"/>
                </a:solidFill>
                <a:latin typeface="+mn-lt"/>
                <a:ea typeface="+mn-ea"/>
                <a:cs typeface="+mn-cs"/>
              </a:defRPr>
            </a:lvl2pPr>
            <a:lvl3pPr marL="990600" indent="-361950" algn="l" defTabSz="914400" rtl="0" eaLnBrk="1" latinLnBrk="0" hangingPunct="1">
              <a:lnSpc>
                <a:spcPct val="90000"/>
              </a:lnSpc>
              <a:spcBef>
                <a:spcPts val="600"/>
              </a:spcBef>
              <a:spcAft>
                <a:spcPts val="600"/>
              </a:spcAft>
              <a:buClr>
                <a:srgbClr val="FFC000"/>
              </a:buClr>
              <a:buFont typeface="Webdings" panose="05030102010509060703" pitchFamily="18" charset="2"/>
              <a:buChar char=""/>
              <a:defRPr sz="2400" kern="1200">
                <a:solidFill>
                  <a:schemeClr val="tx1"/>
                </a:solidFill>
                <a:latin typeface="+mn-lt"/>
                <a:ea typeface="+mn-ea"/>
                <a:cs typeface="+mn-cs"/>
              </a:defRPr>
            </a:lvl3pPr>
            <a:lvl4pPr marL="1257300" indent="-266700" algn="l" defTabSz="914400" rtl="0" eaLnBrk="1" latinLnBrk="0" hangingPunct="1">
              <a:lnSpc>
                <a:spcPct val="90000"/>
              </a:lnSpc>
              <a:spcBef>
                <a:spcPts val="600"/>
              </a:spcBef>
              <a:spcAft>
                <a:spcPts val="600"/>
              </a:spcAft>
              <a:buFont typeface="Arial" pitchFamily="34" charset="0"/>
              <a:buChar char="–"/>
              <a:tabLst>
                <a:tab pos="901700" algn="l"/>
              </a:tabLst>
              <a:defRPr sz="2000" kern="1200">
                <a:solidFill>
                  <a:schemeClr val="tx1"/>
                </a:solidFill>
                <a:latin typeface="+mn-lt"/>
                <a:ea typeface="+mn-ea"/>
                <a:cs typeface="+mn-cs"/>
              </a:defRPr>
            </a:lvl4pPr>
            <a:lvl5pPr marL="1524000" indent="-266700" algn="l" defTabSz="914400" rtl="0" eaLnBrk="1" latinLnBrk="0" hangingPunct="1">
              <a:lnSpc>
                <a:spcPct val="90000"/>
              </a:lnSpc>
              <a:spcBef>
                <a:spcPts val="600"/>
              </a:spcBef>
              <a:spcAft>
                <a:spcPts val="6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5113" indent="-265113">
              <a:lnSpc>
                <a:spcPts val="2400"/>
              </a:lnSpc>
            </a:pPr>
            <a:r>
              <a:rPr lang="en-AU" sz="2400" dirty="0" smtClean="0"/>
              <a:t>Hussites used weapons ranging from howitzers (</a:t>
            </a:r>
            <a:r>
              <a:rPr lang="en-US" sz="2400" dirty="0" smtClean="0"/>
              <a:t>houfnice = group</a:t>
            </a:r>
            <a:r>
              <a:rPr lang="en-AU" sz="2400" dirty="0" smtClean="0"/>
              <a:t>) to hand guns (</a:t>
            </a:r>
            <a:r>
              <a:rPr lang="en-US" sz="2400" dirty="0" smtClean="0"/>
              <a:t>píšťala = pipe</a:t>
            </a:r>
            <a:r>
              <a:rPr lang="en-AU" sz="2400" dirty="0" smtClean="0"/>
              <a:t>).</a:t>
            </a:r>
            <a:endParaRPr lang="en-AU" sz="2400" dirty="0"/>
          </a:p>
        </p:txBody>
      </p:sp>
    </p:spTree>
    <p:extLst>
      <p:ext uri="{BB962C8B-B14F-4D97-AF65-F5344CB8AC3E}">
        <p14:creationId xmlns:p14="http://schemas.microsoft.com/office/powerpoint/2010/main" val="22379052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274638"/>
            <a:ext cx="7848872" cy="582595"/>
          </a:xfrm>
        </p:spPr>
        <p:txBody>
          <a:bodyPr/>
          <a:lstStyle/>
          <a:p>
            <a:r>
              <a:rPr lang="en-AU" dirty="0" smtClean="0"/>
              <a:t>Hussite Artillery – guns and ranged weapons</a:t>
            </a:r>
            <a:endParaRPr lang="en-US" dirty="0"/>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88640"/>
            <a:ext cx="1047767" cy="7858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1268889"/>
            <a:ext cx="6840760" cy="5034590"/>
          </a:xfrm>
          <a:prstGeom prst="rect">
            <a:avLst/>
          </a:prstGeom>
        </p:spPr>
      </p:pic>
      <p:sp>
        <p:nvSpPr>
          <p:cNvPr id="12" name="Content Placeholder 2"/>
          <p:cNvSpPr txBox="1">
            <a:spLocks/>
          </p:cNvSpPr>
          <p:nvPr/>
        </p:nvSpPr>
        <p:spPr>
          <a:xfrm>
            <a:off x="3803151" y="836712"/>
            <a:ext cx="4441257" cy="432177"/>
          </a:xfrm>
          <a:prstGeom prst="rect">
            <a:avLst/>
          </a:prstGeom>
        </p:spPr>
        <p:txBody>
          <a:bodyPr vert="horz" lIns="91440" tIns="45720" rIns="91440" bIns="45720" rtlCol="0">
            <a:normAutofit/>
          </a:bodyPr>
          <a:lstStyle>
            <a:lvl1pPr marL="360363" indent="-360363" algn="l" defTabSz="914400" rtl="0" eaLnBrk="1" latinLnBrk="0" hangingPunct="1">
              <a:lnSpc>
                <a:spcPct val="90000"/>
              </a:lnSpc>
              <a:spcBef>
                <a:spcPts val="600"/>
              </a:spcBef>
              <a:spcAft>
                <a:spcPts val="600"/>
              </a:spcAft>
              <a:buSzPct val="100000"/>
              <a:buFontTx/>
              <a:buBlip>
                <a:blip r:embed="rId4"/>
              </a:buBlip>
              <a:defRPr sz="3200" kern="1200" baseline="0">
                <a:solidFill>
                  <a:schemeClr val="tx1"/>
                </a:solidFill>
                <a:latin typeface="+mn-lt"/>
                <a:ea typeface="+mn-ea"/>
                <a:cs typeface="+mn-cs"/>
              </a:defRPr>
            </a:lvl1pPr>
            <a:lvl2pPr marL="723900" indent="-363538" algn="l" defTabSz="914400" rtl="0" eaLnBrk="1" latinLnBrk="0" hangingPunct="1">
              <a:lnSpc>
                <a:spcPct val="90000"/>
              </a:lnSpc>
              <a:spcBef>
                <a:spcPts val="600"/>
              </a:spcBef>
              <a:spcAft>
                <a:spcPts val="600"/>
              </a:spcAft>
              <a:buSzPct val="100000"/>
              <a:buFontTx/>
              <a:buBlip>
                <a:blip r:embed="rId5"/>
              </a:buBlip>
              <a:defRPr sz="2800" kern="1200">
                <a:solidFill>
                  <a:schemeClr val="tx1"/>
                </a:solidFill>
                <a:latin typeface="+mn-lt"/>
                <a:ea typeface="+mn-ea"/>
                <a:cs typeface="+mn-cs"/>
              </a:defRPr>
            </a:lvl2pPr>
            <a:lvl3pPr marL="990600" indent="-361950" algn="l" defTabSz="914400" rtl="0" eaLnBrk="1" latinLnBrk="0" hangingPunct="1">
              <a:lnSpc>
                <a:spcPct val="90000"/>
              </a:lnSpc>
              <a:spcBef>
                <a:spcPts val="600"/>
              </a:spcBef>
              <a:spcAft>
                <a:spcPts val="600"/>
              </a:spcAft>
              <a:buClr>
                <a:srgbClr val="FFC000"/>
              </a:buClr>
              <a:buFont typeface="Webdings" panose="05030102010509060703" pitchFamily="18" charset="2"/>
              <a:buChar char=""/>
              <a:defRPr sz="2400" kern="1200">
                <a:solidFill>
                  <a:schemeClr val="tx1"/>
                </a:solidFill>
                <a:latin typeface="+mn-lt"/>
                <a:ea typeface="+mn-ea"/>
                <a:cs typeface="+mn-cs"/>
              </a:defRPr>
            </a:lvl3pPr>
            <a:lvl4pPr marL="1257300" indent="-266700" algn="l" defTabSz="914400" rtl="0" eaLnBrk="1" latinLnBrk="0" hangingPunct="1">
              <a:lnSpc>
                <a:spcPct val="90000"/>
              </a:lnSpc>
              <a:spcBef>
                <a:spcPts val="600"/>
              </a:spcBef>
              <a:spcAft>
                <a:spcPts val="600"/>
              </a:spcAft>
              <a:buFont typeface="Arial" pitchFamily="34" charset="0"/>
              <a:buChar char="–"/>
              <a:tabLst>
                <a:tab pos="901700" algn="l"/>
              </a:tabLst>
              <a:defRPr sz="2000" kern="1200">
                <a:solidFill>
                  <a:schemeClr val="tx1"/>
                </a:solidFill>
                <a:latin typeface="+mn-lt"/>
                <a:ea typeface="+mn-ea"/>
                <a:cs typeface="+mn-cs"/>
              </a:defRPr>
            </a:lvl4pPr>
            <a:lvl5pPr marL="1524000" indent="-266700" algn="l" defTabSz="914400" rtl="0" eaLnBrk="1" latinLnBrk="0" hangingPunct="1">
              <a:lnSpc>
                <a:spcPct val="90000"/>
              </a:lnSpc>
              <a:spcBef>
                <a:spcPts val="600"/>
              </a:spcBef>
              <a:spcAft>
                <a:spcPts val="6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5113" indent="-265113"/>
            <a:r>
              <a:rPr lang="en-AU" sz="2400" b="1" dirty="0" smtClean="0"/>
              <a:t>Houfnice</a:t>
            </a:r>
            <a:r>
              <a:rPr lang="en-AU" sz="2400" dirty="0" smtClean="0"/>
              <a:t>: range to 250 meters.</a:t>
            </a:r>
          </a:p>
        </p:txBody>
      </p:sp>
      <p:sp>
        <p:nvSpPr>
          <p:cNvPr id="8" name="Content Placeholder 2"/>
          <p:cNvSpPr txBox="1">
            <a:spLocks/>
          </p:cNvSpPr>
          <p:nvPr/>
        </p:nvSpPr>
        <p:spPr>
          <a:xfrm>
            <a:off x="274759" y="1052736"/>
            <a:ext cx="3649169" cy="720080"/>
          </a:xfrm>
          <a:prstGeom prst="rect">
            <a:avLst/>
          </a:prstGeom>
        </p:spPr>
        <p:txBody>
          <a:bodyPr vert="horz" lIns="91440" tIns="45720" rIns="91440" bIns="45720" rtlCol="0">
            <a:normAutofit lnSpcReduction="10000"/>
          </a:bodyPr>
          <a:lstStyle>
            <a:lvl1pPr marL="360363" indent="-360363" algn="l" defTabSz="914400" rtl="0" eaLnBrk="1" latinLnBrk="0" hangingPunct="1">
              <a:lnSpc>
                <a:spcPct val="90000"/>
              </a:lnSpc>
              <a:spcBef>
                <a:spcPts val="600"/>
              </a:spcBef>
              <a:spcAft>
                <a:spcPts val="600"/>
              </a:spcAft>
              <a:buSzPct val="100000"/>
              <a:buFontTx/>
              <a:buBlip>
                <a:blip r:embed="rId4"/>
              </a:buBlip>
              <a:defRPr sz="3200" kern="1200" baseline="0">
                <a:solidFill>
                  <a:schemeClr val="tx1"/>
                </a:solidFill>
                <a:latin typeface="+mn-lt"/>
                <a:ea typeface="+mn-ea"/>
                <a:cs typeface="+mn-cs"/>
              </a:defRPr>
            </a:lvl1pPr>
            <a:lvl2pPr marL="723900" indent="-363538" algn="l" defTabSz="914400" rtl="0" eaLnBrk="1" latinLnBrk="0" hangingPunct="1">
              <a:lnSpc>
                <a:spcPct val="90000"/>
              </a:lnSpc>
              <a:spcBef>
                <a:spcPts val="600"/>
              </a:spcBef>
              <a:spcAft>
                <a:spcPts val="600"/>
              </a:spcAft>
              <a:buSzPct val="100000"/>
              <a:buFontTx/>
              <a:buBlip>
                <a:blip r:embed="rId5"/>
              </a:buBlip>
              <a:defRPr sz="2800" kern="1200">
                <a:solidFill>
                  <a:schemeClr val="tx1"/>
                </a:solidFill>
                <a:latin typeface="+mn-lt"/>
                <a:ea typeface="+mn-ea"/>
                <a:cs typeface="+mn-cs"/>
              </a:defRPr>
            </a:lvl2pPr>
            <a:lvl3pPr marL="990600" indent="-361950" algn="l" defTabSz="914400" rtl="0" eaLnBrk="1" latinLnBrk="0" hangingPunct="1">
              <a:lnSpc>
                <a:spcPct val="90000"/>
              </a:lnSpc>
              <a:spcBef>
                <a:spcPts val="600"/>
              </a:spcBef>
              <a:spcAft>
                <a:spcPts val="600"/>
              </a:spcAft>
              <a:buClr>
                <a:srgbClr val="FFC000"/>
              </a:buClr>
              <a:buFont typeface="Webdings" panose="05030102010509060703" pitchFamily="18" charset="2"/>
              <a:buChar char=""/>
              <a:defRPr sz="2400" kern="1200">
                <a:solidFill>
                  <a:schemeClr val="tx1"/>
                </a:solidFill>
                <a:latin typeface="+mn-lt"/>
                <a:ea typeface="+mn-ea"/>
                <a:cs typeface="+mn-cs"/>
              </a:defRPr>
            </a:lvl3pPr>
            <a:lvl4pPr marL="1257300" indent="-266700" algn="l" defTabSz="914400" rtl="0" eaLnBrk="1" latinLnBrk="0" hangingPunct="1">
              <a:lnSpc>
                <a:spcPct val="90000"/>
              </a:lnSpc>
              <a:spcBef>
                <a:spcPts val="600"/>
              </a:spcBef>
              <a:spcAft>
                <a:spcPts val="600"/>
              </a:spcAft>
              <a:buFont typeface="Arial" pitchFamily="34" charset="0"/>
              <a:buChar char="–"/>
              <a:tabLst>
                <a:tab pos="901700" algn="l"/>
              </a:tabLst>
              <a:defRPr sz="2000" kern="1200">
                <a:solidFill>
                  <a:schemeClr val="tx1"/>
                </a:solidFill>
                <a:latin typeface="+mn-lt"/>
                <a:ea typeface="+mn-ea"/>
                <a:cs typeface="+mn-cs"/>
              </a:defRPr>
            </a:lvl4pPr>
            <a:lvl5pPr marL="1524000" indent="-266700" algn="l" defTabSz="914400" rtl="0" eaLnBrk="1" latinLnBrk="0" hangingPunct="1">
              <a:lnSpc>
                <a:spcPct val="90000"/>
              </a:lnSpc>
              <a:spcBef>
                <a:spcPts val="600"/>
              </a:spcBef>
              <a:spcAft>
                <a:spcPts val="6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5113" indent="-265113"/>
            <a:r>
              <a:rPr lang="en-US" sz="2400" b="1" dirty="0" smtClean="0"/>
              <a:t>Píšťala</a:t>
            </a:r>
            <a:r>
              <a:rPr lang="en-AU" sz="2400" dirty="0" smtClean="0"/>
              <a:t>: .50-.80 calibre;</a:t>
            </a:r>
            <a:r>
              <a:rPr lang="en-AU" sz="2400" dirty="0"/>
              <a:t/>
            </a:r>
            <a:br>
              <a:rPr lang="en-AU" sz="2400" dirty="0"/>
            </a:br>
            <a:r>
              <a:rPr lang="en-AU" sz="2400" dirty="0" smtClean="0"/>
              <a:t>short range; shock effect.</a:t>
            </a:r>
          </a:p>
        </p:txBody>
      </p:sp>
      <p:sp>
        <p:nvSpPr>
          <p:cNvPr id="9" name="Content Placeholder 2"/>
          <p:cNvSpPr txBox="1">
            <a:spLocks/>
          </p:cNvSpPr>
          <p:nvPr/>
        </p:nvSpPr>
        <p:spPr>
          <a:xfrm>
            <a:off x="467544" y="5949151"/>
            <a:ext cx="4441257" cy="432177"/>
          </a:xfrm>
          <a:prstGeom prst="rect">
            <a:avLst/>
          </a:prstGeom>
        </p:spPr>
        <p:txBody>
          <a:bodyPr vert="horz" lIns="91440" tIns="45720" rIns="91440" bIns="45720" rtlCol="0">
            <a:normAutofit/>
          </a:bodyPr>
          <a:lstStyle>
            <a:lvl1pPr marL="360363" indent="-360363" algn="l" defTabSz="914400" rtl="0" eaLnBrk="1" latinLnBrk="0" hangingPunct="1">
              <a:lnSpc>
                <a:spcPct val="90000"/>
              </a:lnSpc>
              <a:spcBef>
                <a:spcPts val="600"/>
              </a:spcBef>
              <a:spcAft>
                <a:spcPts val="600"/>
              </a:spcAft>
              <a:buSzPct val="100000"/>
              <a:buFontTx/>
              <a:buBlip>
                <a:blip r:embed="rId4"/>
              </a:buBlip>
              <a:defRPr sz="3200" kern="1200" baseline="0">
                <a:solidFill>
                  <a:schemeClr val="tx1"/>
                </a:solidFill>
                <a:latin typeface="+mn-lt"/>
                <a:ea typeface="+mn-ea"/>
                <a:cs typeface="+mn-cs"/>
              </a:defRPr>
            </a:lvl1pPr>
            <a:lvl2pPr marL="723900" indent="-363538" algn="l" defTabSz="914400" rtl="0" eaLnBrk="1" latinLnBrk="0" hangingPunct="1">
              <a:lnSpc>
                <a:spcPct val="90000"/>
              </a:lnSpc>
              <a:spcBef>
                <a:spcPts val="600"/>
              </a:spcBef>
              <a:spcAft>
                <a:spcPts val="600"/>
              </a:spcAft>
              <a:buSzPct val="100000"/>
              <a:buFontTx/>
              <a:buBlip>
                <a:blip r:embed="rId5"/>
              </a:buBlip>
              <a:defRPr sz="2800" kern="1200">
                <a:solidFill>
                  <a:schemeClr val="tx1"/>
                </a:solidFill>
                <a:latin typeface="+mn-lt"/>
                <a:ea typeface="+mn-ea"/>
                <a:cs typeface="+mn-cs"/>
              </a:defRPr>
            </a:lvl2pPr>
            <a:lvl3pPr marL="990600" indent="-361950" algn="l" defTabSz="914400" rtl="0" eaLnBrk="1" latinLnBrk="0" hangingPunct="1">
              <a:lnSpc>
                <a:spcPct val="90000"/>
              </a:lnSpc>
              <a:spcBef>
                <a:spcPts val="600"/>
              </a:spcBef>
              <a:spcAft>
                <a:spcPts val="600"/>
              </a:spcAft>
              <a:buClr>
                <a:srgbClr val="FFC000"/>
              </a:buClr>
              <a:buFont typeface="Webdings" panose="05030102010509060703" pitchFamily="18" charset="2"/>
              <a:buChar char=""/>
              <a:defRPr sz="2400" kern="1200">
                <a:solidFill>
                  <a:schemeClr val="tx1"/>
                </a:solidFill>
                <a:latin typeface="+mn-lt"/>
                <a:ea typeface="+mn-ea"/>
                <a:cs typeface="+mn-cs"/>
              </a:defRPr>
            </a:lvl3pPr>
            <a:lvl4pPr marL="1257300" indent="-266700" algn="l" defTabSz="914400" rtl="0" eaLnBrk="1" latinLnBrk="0" hangingPunct="1">
              <a:lnSpc>
                <a:spcPct val="90000"/>
              </a:lnSpc>
              <a:spcBef>
                <a:spcPts val="600"/>
              </a:spcBef>
              <a:spcAft>
                <a:spcPts val="600"/>
              </a:spcAft>
              <a:buFont typeface="Arial" pitchFamily="34" charset="0"/>
              <a:buChar char="–"/>
              <a:tabLst>
                <a:tab pos="901700" algn="l"/>
              </a:tabLst>
              <a:defRPr sz="2000" kern="1200">
                <a:solidFill>
                  <a:schemeClr val="tx1"/>
                </a:solidFill>
                <a:latin typeface="+mn-lt"/>
                <a:ea typeface="+mn-ea"/>
                <a:cs typeface="+mn-cs"/>
              </a:defRPr>
            </a:lvl4pPr>
            <a:lvl5pPr marL="1524000" indent="-266700" algn="l" defTabSz="914400" rtl="0" eaLnBrk="1" latinLnBrk="0" hangingPunct="1">
              <a:lnSpc>
                <a:spcPct val="90000"/>
              </a:lnSpc>
              <a:spcBef>
                <a:spcPts val="600"/>
              </a:spcBef>
              <a:spcAft>
                <a:spcPts val="6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5113" indent="-265113"/>
            <a:r>
              <a:rPr lang="en-AU" sz="2400" b="1" dirty="0" err="1" smtClean="0"/>
              <a:t>Tarasnice</a:t>
            </a:r>
            <a:r>
              <a:rPr lang="en-AU" sz="2400" dirty="0" smtClean="0"/>
              <a:t>: 2”-4” bore </a:t>
            </a:r>
          </a:p>
        </p:txBody>
      </p:sp>
      <p:sp>
        <p:nvSpPr>
          <p:cNvPr id="6" name="Right Arrow 5"/>
          <p:cNvSpPr/>
          <p:nvPr/>
        </p:nvSpPr>
        <p:spPr>
          <a:xfrm>
            <a:off x="3491880" y="5949280"/>
            <a:ext cx="360040" cy="28803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884645" y="4678104"/>
            <a:ext cx="1139414" cy="1631216"/>
          </a:xfrm>
          <a:prstGeom prst="rect">
            <a:avLst/>
          </a:prstGeom>
          <a:noFill/>
        </p:spPr>
        <p:txBody>
          <a:bodyPr wrap="none" rtlCol="0">
            <a:spAutoFit/>
          </a:bodyPr>
          <a:lstStyle/>
          <a:p>
            <a:pPr>
              <a:lnSpc>
                <a:spcPts val="2400"/>
              </a:lnSpc>
            </a:pPr>
            <a:r>
              <a:rPr lang="en-AU" sz="2400" dirty="0" smtClean="0"/>
              <a:t>Range</a:t>
            </a:r>
            <a:br>
              <a:rPr lang="en-AU" sz="2400" dirty="0" smtClean="0"/>
            </a:br>
            <a:r>
              <a:rPr lang="en-AU" sz="2400" dirty="0" smtClean="0"/>
              <a:t>250-</a:t>
            </a:r>
          </a:p>
          <a:p>
            <a:pPr>
              <a:lnSpc>
                <a:spcPts val="2400"/>
              </a:lnSpc>
            </a:pPr>
            <a:r>
              <a:rPr lang="en-AU" sz="2400" dirty="0" smtClean="0"/>
              <a:t>300</a:t>
            </a:r>
          </a:p>
          <a:p>
            <a:pPr>
              <a:lnSpc>
                <a:spcPts val="2400"/>
              </a:lnSpc>
            </a:pPr>
            <a:r>
              <a:rPr lang="en-AU" sz="2400" dirty="0" smtClean="0"/>
              <a:t>meters;</a:t>
            </a:r>
          </a:p>
          <a:p>
            <a:pPr>
              <a:lnSpc>
                <a:spcPts val="2400"/>
              </a:lnSpc>
            </a:pPr>
            <a:r>
              <a:rPr lang="en-AU" sz="2400" dirty="0" smtClean="0"/>
              <a:t>aimed</a:t>
            </a:r>
            <a:endParaRPr lang="en-US" sz="2400" dirty="0"/>
          </a:p>
        </p:txBody>
      </p:sp>
    </p:spTree>
    <p:extLst>
      <p:ext uri="{BB962C8B-B14F-4D97-AF65-F5344CB8AC3E}">
        <p14:creationId xmlns:p14="http://schemas.microsoft.com/office/powerpoint/2010/main" val="37251769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323528" y="2584094"/>
            <a:ext cx="5616624" cy="720080"/>
          </a:xfrm>
          <a:prstGeom prst="rect">
            <a:avLst/>
          </a:prstGeom>
        </p:spPr>
        <p:txBody>
          <a:bodyPr vert="horz" lIns="91440" tIns="45720" rIns="91440" bIns="45720" rtlCol="0">
            <a:normAutofit lnSpcReduction="10000"/>
          </a:bodyPr>
          <a:lstStyle>
            <a:lvl1pPr marL="360363" indent="-360363" algn="l" defTabSz="914400" rtl="0" eaLnBrk="1" latinLnBrk="0" hangingPunct="1">
              <a:lnSpc>
                <a:spcPct val="90000"/>
              </a:lnSpc>
              <a:spcBef>
                <a:spcPts val="600"/>
              </a:spcBef>
              <a:spcAft>
                <a:spcPts val="600"/>
              </a:spcAft>
              <a:buSzPct val="100000"/>
              <a:buFontTx/>
              <a:buBlip>
                <a:blip r:embed="rId2"/>
              </a:buBlip>
              <a:defRPr sz="3200" kern="1200" baseline="0">
                <a:solidFill>
                  <a:schemeClr val="tx1"/>
                </a:solidFill>
                <a:latin typeface="+mn-lt"/>
                <a:ea typeface="+mn-ea"/>
                <a:cs typeface="+mn-cs"/>
              </a:defRPr>
            </a:lvl1pPr>
            <a:lvl2pPr marL="723900" indent="-363538" algn="l" defTabSz="914400" rtl="0" eaLnBrk="1" latinLnBrk="0" hangingPunct="1">
              <a:lnSpc>
                <a:spcPct val="90000"/>
              </a:lnSpc>
              <a:spcBef>
                <a:spcPts val="600"/>
              </a:spcBef>
              <a:spcAft>
                <a:spcPts val="600"/>
              </a:spcAft>
              <a:buSzPct val="100000"/>
              <a:buFontTx/>
              <a:buBlip>
                <a:blip r:embed="rId3"/>
              </a:buBlip>
              <a:defRPr sz="2800" kern="1200">
                <a:solidFill>
                  <a:schemeClr val="tx1"/>
                </a:solidFill>
                <a:latin typeface="+mn-lt"/>
                <a:ea typeface="+mn-ea"/>
                <a:cs typeface="+mn-cs"/>
              </a:defRPr>
            </a:lvl2pPr>
            <a:lvl3pPr marL="990600" indent="-361950" algn="l" defTabSz="914400" rtl="0" eaLnBrk="1" latinLnBrk="0" hangingPunct="1">
              <a:lnSpc>
                <a:spcPct val="90000"/>
              </a:lnSpc>
              <a:spcBef>
                <a:spcPts val="600"/>
              </a:spcBef>
              <a:spcAft>
                <a:spcPts val="600"/>
              </a:spcAft>
              <a:buClr>
                <a:srgbClr val="FFC000"/>
              </a:buClr>
              <a:buFont typeface="Webdings" panose="05030102010509060703" pitchFamily="18" charset="2"/>
              <a:buChar char=""/>
              <a:defRPr sz="2400" kern="1200">
                <a:solidFill>
                  <a:schemeClr val="tx1"/>
                </a:solidFill>
                <a:latin typeface="+mn-lt"/>
                <a:ea typeface="+mn-ea"/>
                <a:cs typeface="+mn-cs"/>
              </a:defRPr>
            </a:lvl3pPr>
            <a:lvl4pPr marL="1257300" indent="-266700" algn="l" defTabSz="914400" rtl="0" eaLnBrk="1" latinLnBrk="0" hangingPunct="1">
              <a:lnSpc>
                <a:spcPct val="90000"/>
              </a:lnSpc>
              <a:spcBef>
                <a:spcPts val="600"/>
              </a:spcBef>
              <a:spcAft>
                <a:spcPts val="600"/>
              </a:spcAft>
              <a:buFont typeface="Arial" pitchFamily="34" charset="0"/>
              <a:buChar char="–"/>
              <a:tabLst>
                <a:tab pos="901700" algn="l"/>
              </a:tabLst>
              <a:defRPr sz="2000" kern="1200">
                <a:solidFill>
                  <a:schemeClr val="tx1"/>
                </a:solidFill>
                <a:latin typeface="+mn-lt"/>
                <a:ea typeface="+mn-ea"/>
                <a:cs typeface="+mn-cs"/>
              </a:defRPr>
            </a:lvl4pPr>
            <a:lvl5pPr marL="1524000" indent="-266700" algn="l" defTabSz="914400" rtl="0" eaLnBrk="1" latinLnBrk="0" hangingPunct="1">
              <a:lnSpc>
                <a:spcPct val="90000"/>
              </a:lnSpc>
              <a:spcBef>
                <a:spcPts val="600"/>
              </a:spcBef>
              <a:spcAft>
                <a:spcPts val="6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5113" indent="-265113"/>
            <a:r>
              <a:rPr lang="en-AU" sz="2400" b="1" dirty="0" err="1" smtClean="0"/>
              <a:t>Bombarda</a:t>
            </a:r>
            <a:r>
              <a:rPr lang="en-AU" sz="2400" dirty="0" smtClean="0"/>
              <a:t> (heavy mortar) siege weapon </a:t>
            </a:r>
            <a:br>
              <a:rPr lang="en-AU" sz="2400" dirty="0" smtClean="0"/>
            </a:br>
            <a:r>
              <a:rPr lang="en-AU" sz="2400" dirty="0" smtClean="0"/>
              <a:t>up to 34” bore; range to 500 meters.</a:t>
            </a:r>
          </a:p>
        </p:txBody>
      </p:sp>
      <p:sp>
        <p:nvSpPr>
          <p:cNvPr id="8" name="Content Placeholder 2"/>
          <p:cNvSpPr txBox="1">
            <a:spLocks/>
          </p:cNvSpPr>
          <p:nvPr/>
        </p:nvSpPr>
        <p:spPr>
          <a:xfrm>
            <a:off x="5312910" y="4437112"/>
            <a:ext cx="3649169" cy="1872208"/>
          </a:xfrm>
          <a:prstGeom prst="rect">
            <a:avLst/>
          </a:prstGeom>
        </p:spPr>
        <p:txBody>
          <a:bodyPr vert="horz" lIns="91440" tIns="45720" rIns="91440" bIns="45720" rtlCol="0">
            <a:noAutofit/>
          </a:bodyPr>
          <a:lstStyle>
            <a:lvl1pPr marL="360363" indent="-360363" algn="l" defTabSz="914400" rtl="0" eaLnBrk="1" latinLnBrk="0" hangingPunct="1">
              <a:lnSpc>
                <a:spcPct val="90000"/>
              </a:lnSpc>
              <a:spcBef>
                <a:spcPts val="600"/>
              </a:spcBef>
              <a:spcAft>
                <a:spcPts val="600"/>
              </a:spcAft>
              <a:buSzPct val="100000"/>
              <a:buFontTx/>
              <a:buBlip>
                <a:blip r:embed="rId2"/>
              </a:buBlip>
              <a:defRPr sz="3200" kern="1200" baseline="0">
                <a:solidFill>
                  <a:schemeClr val="tx1"/>
                </a:solidFill>
                <a:latin typeface="+mn-lt"/>
                <a:ea typeface="+mn-ea"/>
                <a:cs typeface="+mn-cs"/>
              </a:defRPr>
            </a:lvl1pPr>
            <a:lvl2pPr marL="723900" indent="-363538" algn="l" defTabSz="914400" rtl="0" eaLnBrk="1" latinLnBrk="0" hangingPunct="1">
              <a:lnSpc>
                <a:spcPct val="90000"/>
              </a:lnSpc>
              <a:spcBef>
                <a:spcPts val="600"/>
              </a:spcBef>
              <a:spcAft>
                <a:spcPts val="600"/>
              </a:spcAft>
              <a:buSzPct val="100000"/>
              <a:buFontTx/>
              <a:buBlip>
                <a:blip r:embed="rId3"/>
              </a:buBlip>
              <a:defRPr sz="2800" kern="1200">
                <a:solidFill>
                  <a:schemeClr val="tx1"/>
                </a:solidFill>
                <a:latin typeface="+mn-lt"/>
                <a:ea typeface="+mn-ea"/>
                <a:cs typeface="+mn-cs"/>
              </a:defRPr>
            </a:lvl2pPr>
            <a:lvl3pPr marL="990600" indent="-361950" algn="l" defTabSz="914400" rtl="0" eaLnBrk="1" latinLnBrk="0" hangingPunct="1">
              <a:lnSpc>
                <a:spcPct val="90000"/>
              </a:lnSpc>
              <a:spcBef>
                <a:spcPts val="600"/>
              </a:spcBef>
              <a:spcAft>
                <a:spcPts val="600"/>
              </a:spcAft>
              <a:buClr>
                <a:srgbClr val="FFC000"/>
              </a:buClr>
              <a:buFont typeface="Webdings" panose="05030102010509060703" pitchFamily="18" charset="2"/>
              <a:buChar char=""/>
              <a:defRPr sz="2400" kern="1200">
                <a:solidFill>
                  <a:schemeClr val="tx1"/>
                </a:solidFill>
                <a:latin typeface="+mn-lt"/>
                <a:ea typeface="+mn-ea"/>
                <a:cs typeface="+mn-cs"/>
              </a:defRPr>
            </a:lvl3pPr>
            <a:lvl4pPr marL="1257300" indent="-266700" algn="l" defTabSz="914400" rtl="0" eaLnBrk="1" latinLnBrk="0" hangingPunct="1">
              <a:lnSpc>
                <a:spcPct val="90000"/>
              </a:lnSpc>
              <a:spcBef>
                <a:spcPts val="600"/>
              </a:spcBef>
              <a:spcAft>
                <a:spcPts val="600"/>
              </a:spcAft>
              <a:buFont typeface="Arial" pitchFamily="34" charset="0"/>
              <a:buChar char="–"/>
              <a:tabLst>
                <a:tab pos="901700" algn="l"/>
              </a:tabLst>
              <a:defRPr sz="2000" kern="1200">
                <a:solidFill>
                  <a:schemeClr val="tx1"/>
                </a:solidFill>
                <a:latin typeface="+mn-lt"/>
                <a:ea typeface="+mn-ea"/>
                <a:cs typeface="+mn-cs"/>
              </a:defRPr>
            </a:lvl4pPr>
            <a:lvl5pPr marL="1524000" indent="-266700" algn="l" defTabSz="914400" rtl="0" eaLnBrk="1" latinLnBrk="0" hangingPunct="1">
              <a:lnSpc>
                <a:spcPct val="90000"/>
              </a:lnSpc>
              <a:spcBef>
                <a:spcPts val="600"/>
              </a:spcBef>
              <a:spcAft>
                <a:spcPts val="6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5113" indent="-265113"/>
            <a:r>
              <a:rPr lang="en-US" sz="2400" b="1" dirty="0" err="1" smtClean="0"/>
              <a:t>Hákovnice</a:t>
            </a:r>
            <a:r>
              <a:rPr lang="en-US" sz="2400" dirty="0" smtClean="0"/>
              <a:t> </a:t>
            </a:r>
            <a:r>
              <a:rPr lang="en-US" sz="2400" dirty="0"/>
              <a:t>( Hook gun)</a:t>
            </a:r>
            <a:r>
              <a:rPr lang="en-AU" sz="2400" dirty="0" smtClean="0"/>
              <a:t>: 50-100mm bore; </a:t>
            </a:r>
            <a:br>
              <a:rPr lang="en-AU" sz="2400" dirty="0" smtClean="0"/>
            </a:br>
            <a:r>
              <a:rPr lang="en-AU" sz="2400" dirty="0" smtClean="0"/>
              <a:t>2.00-4.00 calibre;</a:t>
            </a:r>
            <a:br>
              <a:rPr lang="en-AU" sz="2400" dirty="0" smtClean="0"/>
            </a:br>
            <a:r>
              <a:rPr lang="en-AU" sz="2400" dirty="0" smtClean="0"/>
              <a:t>range to 100 meters;</a:t>
            </a:r>
            <a:br>
              <a:rPr lang="en-AU" sz="2400" dirty="0" smtClean="0"/>
            </a:br>
            <a:r>
              <a:rPr lang="en-AU" sz="2400" dirty="0" smtClean="0"/>
              <a:t>hook is recoil device.</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4168" y="495862"/>
            <a:ext cx="2853911" cy="390861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584" y="639878"/>
            <a:ext cx="3960440" cy="1975924"/>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576" y="3412844"/>
            <a:ext cx="4485326" cy="2739949"/>
          </a:xfrm>
          <a:prstGeom prst="rect">
            <a:avLst/>
          </a:prstGeom>
        </p:spPr>
      </p:pic>
      <p:sp>
        <p:nvSpPr>
          <p:cNvPr id="16" name="Rectangle 15"/>
          <p:cNvSpPr/>
          <p:nvPr/>
        </p:nvSpPr>
        <p:spPr>
          <a:xfrm>
            <a:off x="2704960" y="3592206"/>
            <a:ext cx="872996" cy="369332"/>
          </a:xfrm>
          <a:prstGeom prst="rect">
            <a:avLst/>
          </a:prstGeom>
        </p:spPr>
        <p:txBody>
          <a:bodyPr wrap="none">
            <a:spAutoFit/>
          </a:bodyPr>
          <a:lstStyle/>
          <a:p>
            <a:r>
              <a:rPr lang="en-US" b="1" dirty="0" smtClean="0"/>
              <a:t>Píšťala </a:t>
            </a:r>
            <a:endParaRPr lang="en-US" b="1" dirty="0"/>
          </a:p>
        </p:txBody>
      </p:sp>
      <p:sp>
        <p:nvSpPr>
          <p:cNvPr id="17" name="Rectangle 16"/>
          <p:cNvSpPr/>
          <p:nvPr/>
        </p:nvSpPr>
        <p:spPr>
          <a:xfrm>
            <a:off x="2420748" y="5188550"/>
            <a:ext cx="1171283" cy="369332"/>
          </a:xfrm>
          <a:prstGeom prst="rect">
            <a:avLst/>
          </a:prstGeom>
        </p:spPr>
        <p:txBody>
          <a:bodyPr wrap="none">
            <a:spAutoFit/>
          </a:bodyPr>
          <a:lstStyle/>
          <a:p>
            <a:r>
              <a:rPr lang="en-US" b="1" dirty="0" err="1" smtClean="0"/>
              <a:t>Hákovnice</a:t>
            </a:r>
            <a:endParaRPr lang="en-US" dirty="0"/>
          </a:p>
        </p:txBody>
      </p:sp>
      <p:sp>
        <p:nvSpPr>
          <p:cNvPr id="2" name="Title 1"/>
          <p:cNvSpPr>
            <a:spLocks noGrp="1"/>
          </p:cNvSpPr>
          <p:nvPr>
            <p:ph type="title"/>
          </p:nvPr>
        </p:nvSpPr>
        <p:spPr>
          <a:xfrm>
            <a:off x="1115616" y="274638"/>
            <a:ext cx="7848872" cy="582595"/>
          </a:xfrm>
        </p:spPr>
        <p:txBody>
          <a:bodyPr/>
          <a:lstStyle/>
          <a:p>
            <a:r>
              <a:rPr lang="en-AU" dirty="0" smtClean="0"/>
              <a:t>Hussite Artillery – guns and ranged weapons</a:t>
            </a:r>
            <a:endParaRPr lang="en-US" dirty="0"/>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5536" y="188640"/>
            <a:ext cx="1047767" cy="785825"/>
          </a:xfrm>
          <a:prstGeom prst="rect">
            <a:avLst/>
          </a:prstGeom>
        </p:spPr>
      </p:pic>
    </p:spTree>
    <p:extLst>
      <p:ext uri="{BB962C8B-B14F-4D97-AF65-F5344CB8AC3E}">
        <p14:creationId xmlns:p14="http://schemas.microsoft.com/office/powerpoint/2010/main" val="708495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274638"/>
            <a:ext cx="7643192" cy="582595"/>
          </a:xfrm>
        </p:spPr>
        <p:txBody>
          <a:bodyPr/>
          <a:lstStyle/>
          <a:p>
            <a:r>
              <a:rPr lang="en-AU" dirty="0" smtClean="0"/>
              <a:t>Hussite Artillery – howitzers</a:t>
            </a:r>
            <a:endParaRPr lang="en-US" dirty="0"/>
          </a:p>
        </p:txBody>
      </p:sp>
      <p:sp>
        <p:nvSpPr>
          <p:cNvPr id="3" name="Content Placeholder 2"/>
          <p:cNvSpPr>
            <a:spLocks noGrp="1"/>
          </p:cNvSpPr>
          <p:nvPr>
            <p:ph idx="1"/>
          </p:nvPr>
        </p:nvSpPr>
        <p:spPr>
          <a:xfrm>
            <a:off x="216024" y="980728"/>
            <a:ext cx="4114799" cy="504056"/>
          </a:xfrm>
        </p:spPr>
        <p:txBody>
          <a:bodyPr>
            <a:normAutofit/>
          </a:bodyPr>
          <a:lstStyle/>
          <a:p>
            <a:r>
              <a:rPr lang="en-AU" sz="2400" dirty="0" smtClean="0"/>
              <a:t>Transportable/mobile.</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88640"/>
            <a:ext cx="1047767" cy="78582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24" y="4293097"/>
            <a:ext cx="3024337" cy="2160240"/>
          </a:xfrm>
          <a:prstGeom prst="rect">
            <a:avLst/>
          </a:prstGeom>
        </p:spPr>
      </p:pic>
      <p:sp>
        <p:nvSpPr>
          <p:cNvPr id="12" name="Content Placeholder 2"/>
          <p:cNvSpPr txBox="1">
            <a:spLocks/>
          </p:cNvSpPr>
          <p:nvPr/>
        </p:nvSpPr>
        <p:spPr>
          <a:xfrm>
            <a:off x="3203848" y="4221088"/>
            <a:ext cx="2072279" cy="2376264"/>
          </a:xfrm>
          <a:prstGeom prst="rect">
            <a:avLst/>
          </a:prstGeom>
        </p:spPr>
        <p:txBody>
          <a:bodyPr vert="horz" lIns="91440" tIns="45720" rIns="91440" bIns="45720" rtlCol="0">
            <a:normAutofit/>
          </a:bodyPr>
          <a:lstStyle>
            <a:lvl1pPr marL="360363" indent="-360363" algn="l" defTabSz="914400" rtl="0" eaLnBrk="1" latinLnBrk="0" hangingPunct="1">
              <a:lnSpc>
                <a:spcPct val="90000"/>
              </a:lnSpc>
              <a:spcBef>
                <a:spcPts val="600"/>
              </a:spcBef>
              <a:spcAft>
                <a:spcPts val="600"/>
              </a:spcAft>
              <a:buSzPct val="100000"/>
              <a:buFontTx/>
              <a:buBlip>
                <a:blip r:embed="rId4"/>
              </a:buBlip>
              <a:defRPr sz="3200" kern="1200" baseline="0">
                <a:solidFill>
                  <a:schemeClr val="tx1"/>
                </a:solidFill>
                <a:latin typeface="+mn-lt"/>
                <a:ea typeface="+mn-ea"/>
                <a:cs typeface="+mn-cs"/>
              </a:defRPr>
            </a:lvl1pPr>
            <a:lvl2pPr marL="723900" indent="-363538" algn="l" defTabSz="914400" rtl="0" eaLnBrk="1" latinLnBrk="0" hangingPunct="1">
              <a:lnSpc>
                <a:spcPct val="90000"/>
              </a:lnSpc>
              <a:spcBef>
                <a:spcPts val="600"/>
              </a:spcBef>
              <a:spcAft>
                <a:spcPts val="600"/>
              </a:spcAft>
              <a:buSzPct val="100000"/>
              <a:buFontTx/>
              <a:buBlip>
                <a:blip r:embed="rId5"/>
              </a:buBlip>
              <a:defRPr sz="2800" kern="1200">
                <a:solidFill>
                  <a:schemeClr val="tx1"/>
                </a:solidFill>
                <a:latin typeface="+mn-lt"/>
                <a:ea typeface="+mn-ea"/>
                <a:cs typeface="+mn-cs"/>
              </a:defRPr>
            </a:lvl2pPr>
            <a:lvl3pPr marL="990600" indent="-361950" algn="l" defTabSz="914400" rtl="0" eaLnBrk="1" latinLnBrk="0" hangingPunct="1">
              <a:lnSpc>
                <a:spcPct val="90000"/>
              </a:lnSpc>
              <a:spcBef>
                <a:spcPts val="600"/>
              </a:spcBef>
              <a:spcAft>
                <a:spcPts val="600"/>
              </a:spcAft>
              <a:buClr>
                <a:srgbClr val="FFC000"/>
              </a:buClr>
              <a:buFont typeface="Webdings" panose="05030102010509060703" pitchFamily="18" charset="2"/>
              <a:buChar char=""/>
              <a:defRPr sz="2400" kern="1200">
                <a:solidFill>
                  <a:schemeClr val="tx1"/>
                </a:solidFill>
                <a:latin typeface="+mn-lt"/>
                <a:ea typeface="+mn-ea"/>
                <a:cs typeface="+mn-cs"/>
              </a:defRPr>
            </a:lvl3pPr>
            <a:lvl4pPr marL="1257300" indent="-266700" algn="l" defTabSz="914400" rtl="0" eaLnBrk="1" latinLnBrk="0" hangingPunct="1">
              <a:lnSpc>
                <a:spcPct val="90000"/>
              </a:lnSpc>
              <a:spcBef>
                <a:spcPts val="600"/>
              </a:spcBef>
              <a:spcAft>
                <a:spcPts val="600"/>
              </a:spcAft>
              <a:buFont typeface="Arial" pitchFamily="34" charset="0"/>
              <a:buChar char="–"/>
              <a:tabLst>
                <a:tab pos="901700" algn="l"/>
              </a:tabLst>
              <a:defRPr sz="2000" kern="1200">
                <a:solidFill>
                  <a:schemeClr val="tx1"/>
                </a:solidFill>
                <a:latin typeface="+mn-lt"/>
                <a:ea typeface="+mn-ea"/>
                <a:cs typeface="+mn-cs"/>
              </a:defRPr>
            </a:lvl4pPr>
            <a:lvl5pPr marL="1524000" indent="-266700" algn="l" defTabSz="914400" rtl="0" eaLnBrk="1" latinLnBrk="0" hangingPunct="1">
              <a:lnSpc>
                <a:spcPct val="90000"/>
              </a:lnSpc>
              <a:spcBef>
                <a:spcPts val="600"/>
              </a:spcBef>
              <a:spcAft>
                <a:spcPts val="6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5113" indent="-265113">
              <a:lnSpc>
                <a:spcPct val="100000"/>
              </a:lnSpc>
              <a:spcBef>
                <a:spcPts val="0"/>
              </a:spcBef>
              <a:spcAft>
                <a:spcPts val="0"/>
              </a:spcAft>
            </a:pPr>
            <a:r>
              <a:rPr lang="en-AU" sz="2400" dirty="0" smtClean="0"/>
              <a:t>Deadly</a:t>
            </a:r>
          </a:p>
          <a:p>
            <a:pPr marL="539750" lvl="1" indent="-274638">
              <a:lnSpc>
                <a:spcPct val="100000"/>
              </a:lnSpc>
              <a:spcBef>
                <a:spcPts val="0"/>
              </a:spcBef>
              <a:spcAft>
                <a:spcPts val="0"/>
              </a:spcAft>
            </a:pPr>
            <a:r>
              <a:rPr lang="en-AU" sz="2000" dirty="0" smtClean="0"/>
              <a:t>Steel balls</a:t>
            </a:r>
          </a:p>
          <a:p>
            <a:pPr marL="539750" lvl="1" indent="-274638">
              <a:lnSpc>
                <a:spcPct val="100000"/>
              </a:lnSpc>
              <a:spcBef>
                <a:spcPts val="0"/>
              </a:spcBef>
              <a:spcAft>
                <a:spcPts val="0"/>
              </a:spcAft>
            </a:pPr>
            <a:r>
              <a:rPr lang="en-AU" sz="2000" dirty="0" smtClean="0"/>
              <a:t>Lead shot</a:t>
            </a:r>
          </a:p>
          <a:p>
            <a:pPr marL="539750" lvl="1" indent="-274638">
              <a:lnSpc>
                <a:spcPct val="100000"/>
              </a:lnSpc>
              <a:spcBef>
                <a:spcPts val="0"/>
              </a:spcBef>
              <a:spcAft>
                <a:spcPts val="0"/>
              </a:spcAft>
            </a:pPr>
            <a:r>
              <a:rPr lang="en-AU" sz="2000" dirty="0" smtClean="0"/>
              <a:t>Rocks, stone</a:t>
            </a:r>
          </a:p>
          <a:p>
            <a:pPr marL="539750" lvl="1" indent="-274638">
              <a:lnSpc>
                <a:spcPct val="100000"/>
              </a:lnSpc>
              <a:spcBef>
                <a:spcPts val="0"/>
              </a:spcBef>
              <a:spcAft>
                <a:spcPts val="0"/>
              </a:spcAft>
            </a:pPr>
            <a:r>
              <a:rPr lang="en-AU" sz="2000" dirty="0" smtClean="0"/>
              <a:t>Canister</a:t>
            </a:r>
          </a:p>
          <a:p>
            <a:pPr marL="539750" lvl="1" indent="-274638">
              <a:lnSpc>
                <a:spcPct val="100000"/>
              </a:lnSpc>
              <a:spcBef>
                <a:spcPts val="0"/>
              </a:spcBef>
              <a:spcAft>
                <a:spcPts val="0"/>
              </a:spcAft>
            </a:pPr>
            <a:r>
              <a:rPr lang="en-US" sz="2000" dirty="0" smtClean="0"/>
              <a:t>Flechettes</a:t>
            </a:r>
          </a:p>
          <a:p>
            <a:pPr marL="539750" lvl="1" indent="-274638">
              <a:lnSpc>
                <a:spcPct val="100000"/>
              </a:lnSpc>
              <a:spcBef>
                <a:spcPts val="0"/>
              </a:spcBef>
              <a:spcAft>
                <a:spcPts val="0"/>
              </a:spcAft>
            </a:pPr>
            <a:r>
              <a:rPr lang="en-AU" sz="2000" dirty="0" smtClean="0"/>
              <a:t>Whatever</a:t>
            </a:r>
          </a:p>
          <a:p>
            <a:pPr marL="539750" lvl="1" indent="-274638">
              <a:lnSpc>
                <a:spcPct val="100000"/>
              </a:lnSpc>
              <a:spcBef>
                <a:spcPts val="0"/>
              </a:spcBef>
              <a:spcAft>
                <a:spcPts val="0"/>
              </a:spcAft>
            </a:pPr>
            <a:endParaRPr lang="en-AU" sz="2000" dirty="0" smtClean="0"/>
          </a:p>
          <a:p>
            <a:pPr marL="539750" lvl="1" indent="-274638">
              <a:lnSpc>
                <a:spcPct val="100000"/>
              </a:lnSpc>
              <a:spcBef>
                <a:spcPts val="0"/>
              </a:spcBef>
              <a:spcAft>
                <a:spcPts val="0"/>
              </a:spcAft>
            </a:pPr>
            <a:endParaRPr lang="en-AU" sz="2000" dirty="0" smtClean="0"/>
          </a:p>
          <a:p>
            <a:pPr marL="265113" indent="-265113">
              <a:lnSpc>
                <a:spcPct val="100000"/>
              </a:lnSpc>
              <a:spcBef>
                <a:spcPts val="0"/>
              </a:spcBef>
              <a:spcAft>
                <a:spcPts val="0"/>
              </a:spcAft>
            </a:pPr>
            <a:endParaRPr lang="en-AU" sz="2400" dirty="0" smtClean="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024" y="1448803"/>
            <a:ext cx="4716016" cy="2841418"/>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46697" y="3528491"/>
            <a:ext cx="2679805" cy="2996853"/>
          </a:xfrm>
          <a:prstGeom prst="rect">
            <a:avLst/>
          </a:prstGeom>
        </p:spPr>
      </p:pic>
      <p:sp>
        <p:nvSpPr>
          <p:cNvPr id="11" name="Content Placeholder 2"/>
          <p:cNvSpPr txBox="1">
            <a:spLocks/>
          </p:cNvSpPr>
          <p:nvPr/>
        </p:nvSpPr>
        <p:spPr>
          <a:xfrm>
            <a:off x="4932040" y="908720"/>
            <a:ext cx="4114799" cy="504056"/>
          </a:xfrm>
          <a:prstGeom prst="rect">
            <a:avLst/>
          </a:prstGeom>
        </p:spPr>
        <p:txBody>
          <a:bodyPr vert="horz" lIns="91440" tIns="45720" rIns="91440" bIns="45720" rtlCol="0">
            <a:normAutofit/>
          </a:bodyPr>
          <a:lstStyle>
            <a:lvl1pPr marL="360363" indent="-360363" algn="l" defTabSz="914400" rtl="0" eaLnBrk="1" latinLnBrk="0" hangingPunct="1">
              <a:lnSpc>
                <a:spcPct val="90000"/>
              </a:lnSpc>
              <a:spcBef>
                <a:spcPts val="600"/>
              </a:spcBef>
              <a:spcAft>
                <a:spcPts val="600"/>
              </a:spcAft>
              <a:buSzPct val="100000"/>
              <a:buFontTx/>
              <a:buBlip>
                <a:blip r:embed="rId4"/>
              </a:buBlip>
              <a:defRPr sz="3200" kern="1200" baseline="0">
                <a:solidFill>
                  <a:schemeClr val="tx1"/>
                </a:solidFill>
                <a:latin typeface="+mn-lt"/>
                <a:ea typeface="+mn-ea"/>
                <a:cs typeface="+mn-cs"/>
              </a:defRPr>
            </a:lvl1pPr>
            <a:lvl2pPr marL="723900" indent="-363538" algn="l" defTabSz="914400" rtl="0" eaLnBrk="1" latinLnBrk="0" hangingPunct="1">
              <a:lnSpc>
                <a:spcPct val="90000"/>
              </a:lnSpc>
              <a:spcBef>
                <a:spcPts val="600"/>
              </a:spcBef>
              <a:spcAft>
                <a:spcPts val="600"/>
              </a:spcAft>
              <a:buSzPct val="100000"/>
              <a:buFontTx/>
              <a:buBlip>
                <a:blip r:embed="rId5"/>
              </a:buBlip>
              <a:defRPr sz="2800" kern="1200">
                <a:solidFill>
                  <a:schemeClr val="tx1"/>
                </a:solidFill>
                <a:latin typeface="+mn-lt"/>
                <a:ea typeface="+mn-ea"/>
                <a:cs typeface="+mn-cs"/>
              </a:defRPr>
            </a:lvl2pPr>
            <a:lvl3pPr marL="990600" indent="-361950" algn="l" defTabSz="914400" rtl="0" eaLnBrk="1" latinLnBrk="0" hangingPunct="1">
              <a:lnSpc>
                <a:spcPct val="90000"/>
              </a:lnSpc>
              <a:spcBef>
                <a:spcPts val="600"/>
              </a:spcBef>
              <a:spcAft>
                <a:spcPts val="600"/>
              </a:spcAft>
              <a:buClr>
                <a:srgbClr val="FFC000"/>
              </a:buClr>
              <a:buFont typeface="Webdings" panose="05030102010509060703" pitchFamily="18" charset="2"/>
              <a:buChar char=""/>
              <a:defRPr sz="2400" kern="1200">
                <a:solidFill>
                  <a:schemeClr val="tx1"/>
                </a:solidFill>
                <a:latin typeface="+mn-lt"/>
                <a:ea typeface="+mn-ea"/>
                <a:cs typeface="+mn-cs"/>
              </a:defRPr>
            </a:lvl3pPr>
            <a:lvl4pPr marL="1257300" indent="-266700" algn="l" defTabSz="914400" rtl="0" eaLnBrk="1" latinLnBrk="0" hangingPunct="1">
              <a:lnSpc>
                <a:spcPct val="90000"/>
              </a:lnSpc>
              <a:spcBef>
                <a:spcPts val="600"/>
              </a:spcBef>
              <a:spcAft>
                <a:spcPts val="600"/>
              </a:spcAft>
              <a:buFont typeface="Arial" pitchFamily="34" charset="0"/>
              <a:buChar char="–"/>
              <a:tabLst>
                <a:tab pos="901700" algn="l"/>
              </a:tabLst>
              <a:defRPr sz="2000" kern="1200">
                <a:solidFill>
                  <a:schemeClr val="tx1"/>
                </a:solidFill>
                <a:latin typeface="+mn-lt"/>
                <a:ea typeface="+mn-ea"/>
                <a:cs typeface="+mn-cs"/>
              </a:defRPr>
            </a:lvl4pPr>
            <a:lvl5pPr marL="1524000" indent="-266700" algn="l" defTabSz="914400" rtl="0" eaLnBrk="1" latinLnBrk="0" hangingPunct="1">
              <a:lnSpc>
                <a:spcPct val="90000"/>
              </a:lnSpc>
              <a:spcBef>
                <a:spcPts val="600"/>
              </a:spcBef>
              <a:spcAft>
                <a:spcPts val="6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2400" dirty="0" smtClean="0"/>
              <a:t>Easy set up and use</a:t>
            </a: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6096" y="1268760"/>
            <a:ext cx="3240360" cy="2314542"/>
          </a:xfrm>
          <a:prstGeom prst="rect">
            <a:avLst/>
          </a:prstGeom>
        </p:spPr>
      </p:pic>
    </p:spTree>
    <p:extLst>
      <p:ext uri="{BB962C8B-B14F-4D97-AF65-F5344CB8AC3E}">
        <p14:creationId xmlns:p14="http://schemas.microsoft.com/office/powerpoint/2010/main" val="3274751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51520" y="274638"/>
            <a:ext cx="8712968" cy="582595"/>
          </a:xfrm>
        </p:spPr>
        <p:txBody>
          <a:bodyPr/>
          <a:lstStyle/>
          <a:p>
            <a:r>
              <a:rPr lang="en-AU" dirty="0" smtClean="0"/>
              <a:t>Hussite Infantry weapons</a:t>
            </a:r>
            <a:endParaRPr lang="en-US"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88640"/>
            <a:ext cx="1047767" cy="785825"/>
          </a:xfrm>
          <a:prstGeom prst="rect">
            <a:avLst/>
          </a:prstGeom>
        </p:spPr>
      </p:pic>
      <p:sp>
        <p:nvSpPr>
          <p:cNvPr id="12" name="Content Placeholder 2"/>
          <p:cNvSpPr txBox="1">
            <a:spLocks/>
          </p:cNvSpPr>
          <p:nvPr/>
        </p:nvSpPr>
        <p:spPr>
          <a:xfrm>
            <a:off x="107504" y="1124744"/>
            <a:ext cx="2880320" cy="1152128"/>
          </a:xfrm>
          <a:prstGeom prst="rect">
            <a:avLst/>
          </a:prstGeom>
        </p:spPr>
        <p:txBody>
          <a:bodyPr vert="horz" lIns="91440" tIns="45720" rIns="91440" bIns="45720" rtlCol="0">
            <a:normAutofit/>
          </a:bodyPr>
          <a:lstStyle>
            <a:lvl1pPr marL="360363" indent="-360363" algn="l" defTabSz="914400" rtl="0" eaLnBrk="1" latinLnBrk="0" hangingPunct="1">
              <a:lnSpc>
                <a:spcPct val="90000"/>
              </a:lnSpc>
              <a:spcBef>
                <a:spcPts val="600"/>
              </a:spcBef>
              <a:spcAft>
                <a:spcPts val="600"/>
              </a:spcAft>
              <a:buSzPct val="100000"/>
              <a:buFontTx/>
              <a:buBlip>
                <a:blip r:embed="rId4"/>
              </a:buBlip>
              <a:defRPr sz="3200" kern="1200" baseline="0">
                <a:solidFill>
                  <a:schemeClr val="tx1"/>
                </a:solidFill>
                <a:latin typeface="+mn-lt"/>
                <a:ea typeface="+mn-ea"/>
                <a:cs typeface="+mn-cs"/>
              </a:defRPr>
            </a:lvl1pPr>
            <a:lvl2pPr marL="723900" indent="-363538" algn="l" defTabSz="914400" rtl="0" eaLnBrk="1" latinLnBrk="0" hangingPunct="1">
              <a:lnSpc>
                <a:spcPct val="90000"/>
              </a:lnSpc>
              <a:spcBef>
                <a:spcPts val="600"/>
              </a:spcBef>
              <a:spcAft>
                <a:spcPts val="600"/>
              </a:spcAft>
              <a:buSzPct val="100000"/>
              <a:buFontTx/>
              <a:buBlip>
                <a:blip r:embed="rId5"/>
              </a:buBlip>
              <a:defRPr sz="2800" kern="1200">
                <a:solidFill>
                  <a:schemeClr val="tx1"/>
                </a:solidFill>
                <a:latin typeface="+mn-lt"/>
                <a:ea typeface="+mn-ea"/>
                <a:cs typeface="+mn-cs"/>
              </a:defRPr>
            </a:lvl2pPr>
            <a:lvl3pPr marL="990600" indent="-361950" algn="l" defTabSz="914400" rtl="0" eaLnBrk="1" latinLnBrk="0" hangingPunct="1">
              <a:lnSpc>
                <a:spcPct val="90000"/>
              </a:lnSpc>
              <a:spcBef>
                <a:spcPts val="600"/>
              </a:spcBef>
              <a:spcAft>
                <a:spcPts val="600"/>
              </a:spcAft>
              <a:buClr>
                <a:srgbClr val="FFC000"/>
              </a:buClr>
              <a:buFont typeface="Webdings" panose="05030102010509060703" pitchFamily="18" charset="2"/>
              <a:buChar char=""/>
              <a:defRPr sz="2400" kern="1200">
                <a:solidFill>
                  <a:schemeClr val="tx1"/>
                </a:solidFill>
                <a:latin typeface="+mn-lt"/>
                <a:ea typeface="+mn-ea"/>
                <a:cs typeface="+mn-cs"/>
              </a:defRPr>
            </a:lvl3pPr>
            <a:lvl4pPr marL="1257300" indent="-266700" algn="l" defTabSz="914400" rtl="0" eaLnBrk="1" latinLnBrk="0" hangingPunct="1">
              <a:lnSpc>
                <a:spcPct val="90000"/>
              </a:lnSpc>
              <a:spcBef>
                <a:spcPts val="600"/>
              </a:spcBef>
              <a:spcAft>
                <a:spcPts val="600"/>
              </a:spcAft>
              <a:buFont typeface="Arial" pitchFamily="34" charset="0"/>
              <a:buChar char="–"/>
              <a:tabLst>
                <a:tab pos="901700" algn="l"/>
              </a:tabLst>
              <a:defRPr sz="2000" kern="1200">
                <a:solidFill>
                  <a:schemeClr val="tx1"/>
                </a:solidFill>
                <a:latin typeface="+mn-lt"/>
                <a:ea typeface="+mn-ea"/>
                <a:cs typeface="+mn-cs"/>
              </a:defRPr>
            </a:lvl4pPr>
            <a:lvl5pPr marL="1524000" indent="-266700" algn="l" defTabSz="914400" rtl="0" eaLnBrk="1" latinLnBrk="0" hangingPunct="1">
              <a:lnSpc>
                <a:spcPct val="90000"/>
              </a:lnSpc>
              <a:spcBef>
                <a:spcPts val="600"/>
              </a:spcBef>
              <a:spcAft>
                <a:spcPts val="6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5113" indent="-265113"/>
            <a:r>
              <a:rPr lang="en-AU" sz="2400" b="1" dirty="0" smtClean="0"/>
              <a:t>Modified farm</a:t>
            </a:r>
            <a:br>
              <a:rPr lang="en-AU" sz="2400" b="1" dirty="0" smtClean="0"/>
            </a:br>
            <a:r>
              <a:rPr lang="en-AU" sz="2400" b="1" dirty="0" smtClean="0"/>
              <a:t>implements, flails,</a:t>
            </a:r>
            <a:br>
              <a:rPr lang="en-AU" sz="2400" b="1" dirty="0" smtClean="0"/>
            </a:br>
            <a:r>
              <a:rPr lang="en-AU" sz="2400" b="1" dirty="0" smtClean="0"/>
              <a:t>anything deadly.</a:t>
            </a:r>
            <a:endParaRPr lang="en-AU" sz="2400" dirty="0" smtClean="0"/>
          </a:p>
        </p:txBody>
      </p:sp>
      <p:sp>
        <p:nvSpPr>
          <p:cNvPr id="6" name="Rectangle 5"/>
          <p:cNvSpPr/>
          <p:nvPr/>
        </p:nvSpPr>
        <p:spPr>
          <a:xfrm>
            <a:off x="5076056" y="4077072"/>
            <a:ext cx="3096344" cy="1008112"/>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p:cNvSpPr txBox="1">
            <a:spLocks/>
          </p:cNvSpPr>
          <p:nvPr/>
        </p:nvSpPr>
        <p:spPr>
          <a:xfrm>
            <a:off x="5076056" y="4078796"/>
            <a:ext cx="3168352" cy="1078396"/>
          </a:xfrm>
          <a:prstGeom prst="rect">
            <a:avLst/>
          </a:prstGeom>
        </p:spPr>
        <p:txBody>
          <a:bodyPr vert="horz" lIns="91440" tIns="45720" rIns="91440" bIns="45720" rtlCol="0">
            <a:noAutofit/>
          </a:bodyPr>
          <a:lstStyle>
            <a:lvl1pPr marL="360363" indent="-360363" algn="l" defTabSz="914400" rtl="0" eaLnBrk="1" latinLnBrk="0" hangingPunct="1">
              <a:lnSpc>
                <a:spcPct val="90000"/>
              </a:lnSpc>
              <a:spcBef>
                <a:spcPts val="600"/>
              </a:spcBef>
              <a:spcAft>
                <a:spcPts val="600"/>
              </a:spcAft>
              <a:buSzPct val="100000"/>
              <a:buFontTx/>
              <a:buBlip>
                <a:blip r:embed="rId4"/>
              </a:buBlip>
              <a:defRPr sz="3200" kern="1200" baseline="0">
                <a:solidFill>
                  <a:schemeClr val="tx1"/>
                </a:solidFill>
                <a:latin typeface="+mn-lt"/>
                <a:ea typeface="+mn-ea"/>
                <a:cs typeface="+mn-cs"/>
              </a:defRPr>
            </a:lvl1pPr>
            <a:lvl2pPr marL="723900" indent="-363538" algn="l" defTabSz="914400" rtl="0" eaLnBrk="1" latinLnBrk="0" hangingPunct="1">
              <a:lnSpc>
                <a:spcPct val="90000"/>
              </a:lnSpc>
              <a:spcBef>
                <a:spcPts val="600"/>
              </a:spcBef>
              <a:spcAft>
                <a:spcPts val="600"/>
              </a:spcAft>
              <a:buSzPct val="100000"/>
              <a:buFontTx/>
              <a:buBlip>
                <a:blip r:embed="rId5"/>
              </a:buBlip>
              <a:defRPr sz="2800" kern="1200">
                <a:solidFill>
                  <a:schemeClr val="tx1"/>
                </a:solidFill>
                <a:latin typeface="+mn-lt"/>
                <a:ea typeface="+mn-ea"/>
                <a:cs typeface="+mn-cs"/>
              </a:defRPr>
            </a:lvl2pPr>
            <a:lvl3pPr marL="990600" indent="-361950" algn="l" defTabSz="914400" rtl="0" eaLnBrk="1" latinLnBrk="0" hangingPunct="1">
              <a:lnSpc>
                <a:spcPct val="90000"/>
              </a:lnSpc>
              <a:spcBef>
                <a:spcPts val="600"/>
              </a:spcBef>
              <a:spcAft>
                <a:spcPts val="600"/>
              </a:spcAft>
              <a:buClr>
                <a:srgbClr val="FFC000"/>
              </a:buClr>
              <a:buFont typeface="Webdings" panose="05030102010509060703" pitchFamily="18" charset="2"/>
              <a:buChar char=""/>
              <a:defRPr sz="2400" kern="1200">
                <a:solidFill>
                  <a:schemeClr val="tx1"/>
                </a:solidFill>
                <a:latin typeface="+mn-lt"/>
                <a:ea typeface="+mn-ea"/>
                <a:cs typeface="+mn-cs"/>
              </a:defRPr>
            </a:lvl3pPr>
            <a:lvl4pPr marL="1257300" indent="-266700" algn="l" defTabSz="914400" rtl="0" eaLnBrk="1" latinLnBrk="0" hangingPunct="1">
              <a:lnSpc>
                <a:spcPct val="90000"/>
              </a:lnSpc>
              <a:spcBef>
                <a:spcPts val="600"/>
              </a:spcBef>
              <a:spcAft>
                <a:spcPts val="600"/>
              </a:spcAft>
              <a:buFont typeface="Arial" pitchFamily="34" charset="0"/>
              <a:buChar char="–"/>
              <a:tabLst>
                <a:tab pos="901700" algn="l"/>
              </a:tabLst>
              <a:defRPr sz="2000" kern="1200">
                <a:solidFill>
                  <a:schemeClr val="tx1"/>
                </a:solidFill>
                <a:latin typeface="+mn-lt"/>
                <a:ea typeface="+mn-ea"/>
                <a:cs typeface="+mn-cs"/>
              </a:defRPr>
            </a:lvl4pPr>
            <a:lvl5pPr marL="1524000" indent="-266700" algn="l" defTabSz="914400" rtl="0" eaLnBrk="1" latinLnBrk="0" hangingPunct="1">
              <a:lnSpc>
                <a:spcPct val="90000"/>
              </a:lnSpc>
              <a:spcBef>
                <a:spcPts val="600"/>
              </a:spcBef>
              <a:spcAft>
                <a:spcPts val="6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5113" indent="-265113"/>
            <a:r>
              <a:rPr lang="en-AU" sz="2400" b="1" dirty="0" smtClean="0"/>
              <a:t>Swords, knives, axes, spears, hammers, picks, stakes, etc.</a:t>
            </a:r>
            <a:endParaRPr lang="en-AU" sz="2400" dirty="0" smtClean="0"/>
          </a:p>
        </p:txBody>
      </p:sp>
    </p:spTree>
    <p:extLst>
      <p:ext uri="{BB962C8B-B14F-4D97-AF65-F5344CB8AC3E}">
        <p14:creationId xmlns:p14="http://schemas.microsoft.com/office/powerpoint/2010/main" val="32342372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 b="-5898"/>
          <a:stretch/>
        </p:blipFill>
        <p:spPr bwMode="auto">
          <a:xfrm>
            <a:off x="0" y="-2224992"/>
            <a:ext cx="9144000" cy="9686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395536" y="1700808"/>
            <a:ext cx="8352928" cy="9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atin typeface="Keep Calm Med" pitchFamily="2" charset="0"/>
              </a:rPr>
              <a:t>Ktož</a:t>
            </a:r>
            <a:r>
              <a:rPr lang="en-US" sz="5400" b="1" dirty="0">
                <a:latin typeface="Keep Calm Med" pitchFamily="2" charset="0"/>
              </a:rPr>
              <a:t> </a:t>
            </a:r>
            <a:r>
              <a:rPr lang="en-US" sz="5400" b="1" dirty="0" err="1">
                <a:latin typeface="Keep Calm Med" pitchFamily="2" charset="0"/>
              </a:rPr>
              <a:t>jsú</a:t>
            </a:r>
            <a:r>
              <a:rPr lang="en-US" sz="5400" b="1" dirty="0">
                <a:latin typeface="Keep Calm Med" pitchFamily="2" charset="0"/>
              </a:rPr>
              <a:t> </a:t>
            </a:r>
            <a:r>
              <a:rPr lang="en-US" sz="5400" b="1" dirty="0" err="1">
                <a:latin typeface="Keep Calm Med" pitchFamily="2" charset="0"/>
              </a:rPr>
              <a:t>boží</a:t>
            </a:r>
            <a:r>
              <a:rPr lang="en-US" sz="5400" b="1" dirty="0">
                <a:latin typeface="Keep Calm Med" pitchFamily="2" charset="0"/>
              </a:rPr>
              <a:t> </a:t>
            </a:r>
            <a:r>
              <a:rPr lang="en-US" sz="5400" b="1" dirty="0" err="1" smtClean="0">
                <a:latin typeface="Keep Calm Med" pitchFamily="2" charset="0"/>
              </a:rPr>
              <a:t>bojovníci</a:t>
            </a:r>
            <a:endParaRPr lang="en-US" sz="3200" baseline="30000" dirty="0"/>
          </a:p>
        </p:txBody>
      </p:sp>
      <p:sp>
        <p:nvSpPr>
          <p:cNvPr id="2" name="Title 1"/>
          <p:cNvSpPr>
            <a:spLocks noGrp="1"/>
          </p:cNvSpPr>
          <p:nvPr>
            <p:ph type="title"/>
          </p:nvPr>
        </p:nvSpPr>
        <p:spPr>
          <a:xfrm>
            <a:off x="251520" y="116632"/>
            <a:ext cx="8712968" cy="582595"/>
          </a:xfrm>
        </p:spPr>
        <p:txBody>
          <a:bodyPr/>
          <a:lstStyle/>
          <a:p>
            <a:r>
              <a:rPr lang="en-US" sz="4800" dirty="0" smtClean="0">
                <a:ln w="12700">
                  <a:solidFill>
                    <a:srgbClr val="FF0000"/>
                  </a:solidFill>
                </a:ln>
                <a:solidFill>
                  <a:srgbClr val="FFFF00"/>
                </a:solidFill>
                <a:effectLst>
                  <a:glow rad="139700">
                    <a:schemeClr val="accent6">
                      <a:satMod val="175000"/>
                      <a:alpha val="40000"/>
                    </a:schemeClr>
                  </a:glow>
                  <a:outerShdw blurRad="38100" dist="38100" dir="2700000" algn="tl">
                    <a:srgbClr val="000000">
                      <a:alpha val="43137"/>
                    </a:srgbClr>
                  </a:outerShdw>
                </a:effectLst>
              </a:rPr>
              <a:t>Hussite weapons - music</a:t>
            </a:r>
            <a:endParaRPr lang="en-US" sz="4800" dirty="0">
              <a:ln w="12700">
                <a:solidFill>
                  <a:srgbClr val="FF0000"/>
                </a:solidFill>
              </a:ln>
              <a:solidFill>
                <a:srgbClr val="FFFF00"/>
              </a:solidFill>
              <a:effectLst>
                <a:glow rad="139700">
                  <a:schemeClr val="accent6">
                    <a:satMod val="175000"/>
                    <a:alpha val="40000"/>
                  </a:schemeClr>
                </a:glow>
                <a:outerShdw blurRad="38100" dist="38100" dir="2700000" algn="tl">
                  <a:srgbClr val="000000">
                    <a:alpha val="43137"/>
                  </a:srgbClr>
                </a:outerShdw>
              </a:effectLst>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16632"/>
            <a:ext cx="1047767" cy="785825"/>
          </a:xfrm>
          <a:prstGeom prst="rect">
            <a:avLst/>
          </a:prstGeom>
        </p:spPr>
      </p:pic>
      <p:sp>
        <p:nvSpPr>
          <p:cNvPr id="4" name="TextBox 3"/>
          <p:cNvSpPr txBox="1"/>
          <p:nvPr/>
        </p:nvSpPr>
        <p:spPr>
          <a:xfrm>
            <a:off x="755576" y="6093296"/>
            <a:ext cx="7920880" cy="369332"/>
          </a:xfrm>
          <a:prstGeom prst="rect">
            <a:avLst/>
          </a:prstGeom>
          <a:noFill/>
        </p:spPr>
        <p:txBody>
          <a:bodyPr wrap="square" rtlCol="0">
            <a:spAutoFit/>
          </a:bodyPr>
          <a:lstStyle/>
          <a:p>
            <a:r>
              <a:rPr lang="en-US" dirty="0" smtClean="0"/>
              <a:t>1. Czech first line of self-titled hymn, which means: </a:t>
            </a:r>
            <a:r>
              <a:rPr lang="en-US" b="1" dirty="0" smtClean="0"/>
              <a:t>“Ye who are warriors of God”</a:t>
            </a:r>
            <a:endParaRPr lang="en-US" b="1" dirty="0"/>
          </a:p>
        </p:txBody>
      </p:sp>
    </p:spTree>
    <p:extLst>
      <p:ext uri="{BB962C8B-B14F-4D97-AF65-F5344CB8AC3E}">
        <p14:creationId xmlns:p14="http://schemas.microsoft.com/office/powerpoint/2010/main" val="21635536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 b="-5898"/>
          <a:stretch/>
        </p:blipFill>
        <p:spPr bwMode="auto">
          <a:xfrm>
            <a:off x="0" y="-2224992"/>
            <a:ext cx="9144000" cy="9686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395536" y="1700808"/>
            <a:ext cx="8352928" cy="9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atin typeface="Keep Calm Med" pitchFamily="2" charset="0"/>
              </a:rPr>
              <a:t>Ktož</a:t>
            </a:r>
            <a:r>
              <a:rPr lang="en-US" sz="5400" b="1" dirty="0">
                <a:latin typeface="Keep Calm Med" pitchFamily="2" charset="0"/>
              </a:rPr>
              <a:t> </a:t>
            </a:r>
            <a:r>
              <a:rPr lang="en-US" sz="5400" b="1" dirty="0" err="1">
                <a:latin typeface="Keep Calm Med" pitchFamily="2" charset="0"/>
              </a:rPr>
              <a:t>jsú</a:t>
            </a:r>
            <a:r>
              <a:rPr lang="en-US" sz="5400" b="1" dirty="0">
                <a:latin typeface="Keep Calm Med" pitchFamily="2" charset="0"/>
              </a:rPr>
              <a:t> </a:t>
            </a:r>
            <a:r>
              <a:rPr lang="en-US" sz="5400" b="1" dirty="0" err="1">
                <a:latin typeface="Keep Calm Med" pitchFamily="2" charset="0"/>
              </a:rPr>
              <a:t>boží</a:t>
            </a:r>
            <a:r>
              <a:rPr lang="en-US" sz="5400" b="1" dirty="0">
                <a:latin typeface="Keep Calm Med" pitchFamily="2" charset="0"/>
              </a:rPr>
              <a:t> </a:t>
            </a:r>
            <a:r>
              <a:rPr lang="en-US" sz="5400" b="1" dirty="0" err="1" smtClean="0">
                <a:latin typeface="Keep Calm Med" pitchFamily="2" charset="0"/>
              </a:rPr>
              <a:t>bojovníci</a:t>
            </a:r>
            <a:endParaRPr lang="en-US" sz="3200" baseline="30000" dirty="0"/>
          </a:p>
        </p:txBody>
      </p:sp>
      <p:sp>
        <p:nvSpPr>
          <p:cNvPr id="2" name="Title 1"/>
          <p:cNvSpPr>
            <a:spLocks noGrp="1"/>
          </p:cNvSpPr>
          <p:nvPr>
            <p:ph type="title"/>
          </p:nvPr>
        </p:nvSpPr>
        <p:spPr>
          <a:xfrm>
            <a:off x="251520" y="116632"/>
            <a:ext cx="8712968" cy="582595"/>
          </a:xfrm>
        </p:spPr>
        <p:txBody>
          <a:bodyPr/>
          <a:lstStyle/>
          <a:p>
            <a:r>
              <a:rPr lang="en-US" sz="4800" dirty="0" smtClean="0">
                <a:ln w="12700">
                  <a:solidFill>
                    <a:srgbClr val="FF0000"/>
                  </a:solidFill>
                </a:ln>
                <a:solidFill>
                  <a:srgbClr val="FFFF00"/>
                </a:solidFill>
                <a:effectLst>
                  <a:glow rad="139700">
                    <a:schemeClr val="accent6">
                      <a:satMod val="175000"/>
                      <a:alpha val="40000"/>
                    </a:schemeClr>
                  </a:glow>
                  <a:outerShdw blurRad="38100" dist="38100" dir="2700000" algn="tl">
                    <a:srgbClr val="000000">
                      <a:alpha val="43137"/>
                    </a:srgbClr>
                  </a:outerShdw>
                </a:effectLst>
              </a:rPr>
              <a:t>Hussite weapons - music</a:t>
            </a:r>
            <a:endParaRPr lang="en-US" sz="4800" dirty="0">
              <a:ln w="12700">
                <a:solidFill>
                  <a:srgbClr val="FF0000"/>
                </a:solidFill>
              </a:ln>
              <a:solidFill>
                <a:srgbClr val="FFFF00"/>
              </a:solidFill>
              <a:effectLst>
                <a:glow rad="139700">
                  <a:schemeClr val="accent6">
                    <a:satMod val="175000"/>
                    <a:alpha val="40000"/>
                  </a:schemeClr>
                </a:glow>
                <a:outerShdw blurRad="38100" dist="38100" dir="2700000" algn="tl">
                  <a:srgbClr val="000000">
                    <a:alpha val="43137"/>
                  </a:srgbClr>
                </a:outerShdw>
              </a:effectLst>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536" y="116632"/>
            <a:ext cx="1047767" cy="785825"/>
          </a:xfrm>
          <a:prstGeom prst="rect">
            <a:avLst/>
          </a:prstGeom>
        </p:spPr>
      </p:pic>
      <p:sp>
        <p:nvSpPr>
          <p:cNvPr id="4" name="TextBox 3"/>
          <p:cNvSpPr txBox="1"/>
          <p:nvPr/>
        </p:nvSpPr>
        <p:spPr>
          <a:xfrm>
            <a:off x="611560" y="6156012"/>
            <a:ext cx="781202188" cy="369332"/>
          </a:xfrm>
          <a:prstGeom prst="rect">
            <a:avLst/>
          </a:prstGeom>
          <a:noFill/>
        </p:spPr>
        <p:txBody>
          <a:bodyPr wrap="square" rtlCol="0">
            <a:spAutoFit/>
          </a:bodyPr>
          <a:lstStyle/>
          <a:p>
            <a:r>
              <a:rPr lang="en-US" dirty="0" smtClean="0"/>
              <a:t>Source: </a:t>
            </a:r>
            <a:r>
              <a:rPr lang="en-AU" dirty="0" smtClean="0"/>
              <a:t>Choral </a:t>
            </a:r>
            <a:r>
              <a:rPr lang="en-AU" dirty="0"/>
              <a:t>of the </a:t>
            </a:r>
            <a:r>
              <a:rPr lang="en-AU" dirty="0" smtClean="0"/>
              <a:t>Hussites, Prague, singing Ye </a:t>
            </a:r>
            <a:r>
              <a:rPr lang="en-AU" dirty="0"/>
              <a:t>who are Warriors of </a:t>
            </a:r>
            <a:r>
              <a:rPr lang="en-AU" dirty="0" smtClean="0"/>
              <a:t>God</a:t>
            </a:r>
            <a:r>
              <a:rPr lang="en-AU" dirty="0"/>
              <a:t> </a:t>
            </a:r>
            <a:r>
              <a:rPr lang="en-AU" dirty="0" smtClean="0"/>
              <a:t>(</a:t>
            </a:r>
            <a:r>
              <a:rPr lang="en-AU" dirty="0" err="1" smtClean="0"/>
              <a:t>Youtube</a:t>
            </a:r>
            <a:r>
              <a:rPr lang="en-AU" dirty="0" smtClean="0"/>
              <a:t>).</a:t>
            </a:r>
            <a:endParaRPr lang="en-US" dirty="0"/>
          </a:p>
        </p:txBody>
      </p:sp>
      <p:pic>
        <p:nvPicPr>
          <p:cNvPr id="8" name="Ktož sú boží boží bojovníc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95736" y="2672808"/>
            <a:ext cx="4656662" cy="3492496"/>
          </a:xfrm>
          <a:prstGeom prst="rect">
            <a:avLst/>
          </a:prstGeom>
        </p:spPr>
      </p:pic>
    </p:spTree>
    <p:extLst>
      <p:ext uri="{BB962C8B-B14F-4D97-AF65-F5344CB8AC3E}">
        <p14:creationId xmlns:p14="http://schemas.microsoft.com/office/powerpoint/2010/main" val="230359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2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 b="-5898"/>
          <a:stretch/>
        </p:blipFill>
        <p:spPr bwMode="auto">
          <a:xfrm>
            <a:off x="0" y="-2224992"/>
            <a:ext cx="9144000" cy="9686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51520" y="116632"/>
            <a:ext cx="8712968" cy="582595"/>
          </a:xfrm>
        </p:spPr>
        <p:txBody>
          <a:bodyPr/>
          <a:lstStyle/>
          <a:p>
            <a:r>
              <a:rPr lang="en-US" sz="4800" dirty="0" smtClean="0">
                <a:ln w="12700">
                  <a:solidFill>
                    <a:srgbClr val="FF0000"/>
                  </a:solidFill>
                </a:ln>
                <a:solidFill>
                  <a:srgbClr val="FFFF00"/>
                </a:solidFill>
                <a:effectLst>
                  <a:glow rad="139700">
                    <a:schemeClr val="accent6">
                      <a:satMod val="175000"/>
                      <a:alpha val="40000"/>
                    </a:schemeClr>
                  </a:glow>
                  <a:outerShdw blurRad="38100" dist="38100" dir="2700000" algn="tl">
                    <a:srgbClr val="000000">
                      <a:alpha val="43137"/>
                    </a:srgbClr>
                  </a:outerShdw>
                </a:effectLst>
              </a:rPr>
              <a:t>Hussite weapons - music</a:t>
            </a:r>
            <a:endParaRPr lang="en-US" sz="4800" dirty="0">
              <a:ln w="12700">
                <a:solidFill>
                  <a:srgbClr val="FF0000"/>
                </a:solidFill>
              </a:ln>
              <a:solidFill>
                <a:srgbClr val="FFFF00"/>
              </a:solidFill>
              <a:effectLst>
                <a:glow rad="139700">
                  <a:schemeClr val="accent6">
                    <a:satMod val="175000"/>
                    <a:alpha val="40000"/>
                  </a:schemeClr>
                </a:glow>
                <a:outerShdw blurRad="38100" dist="38100" dir="2700000" algn="tl">
                  <a:srgbClr val="000000">
                    <a:alpha val="43137"/>
                  </a:srgbClr>
                </a:outerShdw>
              </a:effectLst>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16632"/>
            <a:ext cx="1047767" cy="785825"/>
          </a:xfrm>
          <a:prstGeom prst="rect">
            <a:avLst/>
          </a:prstGeom>
        </p:spPr>
      </p:pic>
      <p:sp>
        <p:nvSpPr>
          <p:cNvPr id="3" name="Rectangle 2"/>
          <p:cNvSpPr/>
          <p:nvPr/>
        </p:nvSpPr>
        <p:spPr>
          <a:xfrm>
            <a:off x="395536" y="1700808"/>
            <a:ext cx="8352928" cy="45365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atin typeface="Keep Calm Med" pitchFamily="2" charset="0"/>
              </a:rPr>
              <a:t>Ktož</a:t>
            </a:r>
            <a:r>
              <a:rPr lang="en-US" sz="5400" b="1" dirty="0">
                <a:latin typeface="Keep Calm Med" pitchFamily="2" charset="0"/>
              </a:rPr>
              <a:t> </a:t>
            </a:r>
            <a:r>
              <a:rPr lang="en-US" sz="5400" b="1" dirty="0" err="1">
                <a:latin typeface="Keep Calm Med" pitchFamily="2" charset="0"/>
              </a:rPr>
              <a:t>jsú</a:t>
            </a:r>
            <a:r>
              <a:rPr lang="en-US" sz="5400" b="1" dirty="0">
                <a:latin typeface="Keep Calm Med" pitchFamily="2" charset="0"/>
              </a:rPr>
              <a:t> </a:t>
            </a:r>
            <a:r>
              <a:rPr lang="en-US" sz="5400" b="1" dirty="0" err="1">
                <a:latin typeface="Keep Calm Med" pitchFamily="2" charset="0"/>
              </a:rPr>
              <a:t>boží</a:t>
            </a:r>
            <a:r>
              <a:rPr lang="en-US" sz="5400" b="1" dirty="0">
                <a:latin typeface="Keep Calm Med" pitchFamily="2" charset="0"/>
              </a:rPr>
              <a:t> </a:t>
            </a:r>
            <a:r>
              <a:rPr lang="en-US" sz="5400" b="1" dirty="0" err="1">
                <a:latin typeface="Keep Calm Med" pitchFamily="2" charset="0"/>
              </a:rPr>
              <a:t>bojovníci</a:t>
            </a:r>
            <a:endParaRPr lang="en-US" sz="5400" dirty="0" smtClean="0">
              <a:latin typeface="Keep Calm Med" pitchFamily="2" charset="0"/>
            </a:endParaRPr>
          </a:p>
          <a:p>
            <a:pPr algn="ctr">
              <a:spcBef>
                <a:spcPts val="1200"/>
              </a:spcBef>
            </a:pPr>
            <a:r>
              <a:rPr lang="en-US" sz="3200" dirty="0" smtClean="0">
                <a:latin typeface="Aileron Thin" pitchFamily="50" charset="0"/>
              </a:rPr>
              <a:t>The </a:t>
            </a:r>
            <a:r>
              <a:rPr lang="en-US" sz="3200" dirty="0">
                <a:latin typeface="Aileron Thin" pitchFamily="50" charset="0"/>
              </a:rPr>
              <a:t>song was sung with such </a:t>
            </a:r>
            <a:r>
              <a:rPr lang="en-US" sz="3200" dirty="0">
                <a:latin typeface="Aileron Bold" pitchFamily="50" charset="0"/>
              </a:rPr>
              <a:t>intensity</a:t>
            </a:r>
            <a:r>
              <a:rPr lang="en-US" sz="3200" dirty="0">
                <a:latin typeface="Aileron Thin" pitchFamily="50" charset="0"/>
              </a:rPr>
              <a:t> during the Hussite Wars, that it </a:t>
            </a:r>
            <a:r>
              <a:rPr lang="en-US" sz="3200" dirty="0">
                <a:latin typeface="Aileron Bold" pitchFamily="50" charset="0"/>
              </a:rPr>
              <a:t>instilled fear</a:t>
            </a:r>
            <a:r>
              <a:rPr lang="en-US" sz="3200" dirty="0">
                <a:latin typeface="Aileron Thin" pitchFamily="50" charset="0"/>
              </a:rPr>
              <a:t> throughout the enemy army, </a:t>
            </a:r>
            <a:r>
              <a:rPr lang="en-US" sz="3200" dirty="0">
                <a:latin typeface="Aileron Bold" pitchFamily="50" charset="0"/>
              </a:rPr>
              <a:t>making it a weapon</a:t>
            </a:r>
            <a:r>
              <a:rPr lang="en-US" sz="3200" dirty="0">
                <a:latin typeface="Aileron Thin" pitchFamily="50" charset="0"/>
              </a:rPr>
              <a:t> in itself. One of the Imperial Crusades is believed to have </a:t>
            </a:r>
            <a:r>
              <a:rPr lang="en-US" sz="3200" dirty="0">
                <a:latin typeface="Aileron Bold" pitchFamily="50" charset="0"/>
              </a:rPr>
              <a:t>fled the battlefield</a:t>
            </a:r>
            <a:r>
              <a:rPr lang="en-US" sz="3200" dirty="0">
                <a:latin typeface="Aileron Thin" pitchFamily="50" charset="0"/>
              </a:rPr>
              <a:t> before the battle itself, </a:t>
            </a:r>
            <a:r>
              <a:rPr lang="en-US" sz="3200" dirty="0">
                <a:latin typeface="Aileron Bold" pitchFamily="50" charset="0"/>
              </a:rPr>
              <a:t>just by hearing the Hussites singing</a:t>
            </a:r>
            <a:r>
              <a:rPr lang="en-US" sz="3200" dirty="0">
                <a:latin typeface="Aileron Thin" pitchFamily="50" charset="0"/>
              </a:rPr>
              <a:t> proudly their </a:t>
            </a:r>
            <a:r>
              <a:rPr lang="en-US" sz="3200" dirty="0" smtClean="0">
                <a:latin typeface="Aileron Thin" pitchFamily="50" charset="0"/>
              </a:rPr>
              <a:t>hymn.</a:t>
            </a:r>
            <a:r>
              <a:rPr lang="en-US" sz="3200" baseline="30000" dirty="0" smtClean="0"/>
              <a:t>1</a:t>
            </a:r>
            <a:endParaRPr lang="en-US" sz="3200" baseline="30000" dirty="0"/>
          </a:p>
        </p:txBody>
      </p:sp>
      <p:sp>
        <p:nvSpPr>
          <p:cNvPr id="4" name="TextBox 3"/>
          <p:cNvSpPr txBox="1"/>
          <p:nvPr/>
        </p:nvSpPr>
        <p:spPr>
          <a:xfrm>
            <a:off x="827584" y="6228020"/>
            <a:ext cx="7346370" cy="369332"/>
          </a:xfrm>
          <a:prstGeom prst="rect">
            <a:avLst/>
          </a:prstGeom>
          <a:noFill/>
        </p:spPr>
        <p:txBody>
          <a:bodyPr wrap="none" rtlCol="0">
            <a:spAutoFit/>
          </a:bodyPr>
          <a:lstStyle/>
          <a:p>
            <a:r>
              <a:rPr lang="en-US" dirty="0" smtClean="0"/>
              <a:t>1. John </a:t>
            </a:r>
            <a:r>
              <a:rPr lang="en-US" dirty="0"/>
              <a:t>William Mears. "Heroes of Bohemia: Huss, Jerome and </a:t>
            </a:r>
            <a:r>
              <a:rPr lang="en-US" dirty="0" err="1"/>
              <a:t>Zisca</a:t>
            </a:r>
            <a:r>
              <a:rPr lang="en-US" dirty="0"/>
              <a:t>." (1879)</a:t>
            </a:r>
          </a:p>
        </p:txBody>
      </p:sp>
      <p:sp>
        <p:nvSpPr>
          <p:cNvPr id="11" name="Rectangle 10"/>
          <p:cNvSpPr/>
          <p:nvPr/>
        </p:nvSpPr>
        <p:spPr>
          <a:xfrm>
            <a:off x="395536" y="1700808"/>
            <a:ext cx="8352928" cy="1008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atin typeface="Keep Calm Med" pitchFamily="2" charset="0"/>
              </a:rPr>
              <a:t>Ktož</a:t>
            </a:r>
            <a:r>
              <a:rPr lang="en-US" sz="5400" b="1" dirty="0">
                <a:latin typeface="Keep Calm Med" pitchFamily="2" charset="0"/>
              </a:rPr>
              <a:t> </a:t>
            </a:r>
            <a:r>
              <a:rPr lang="en-US" sz="5400" b="1" dirty="0" err="1">
                <a:latin typeface="Keep Calm Med" pitchFamily="2" charset="0"/>
              </a:rPr>
              <a:t>jsú</a:t>
            </a:r>
            <a:r>
              <a:rPr lang="en-US" sz="5400" b="1" dirty="0">
                <a:latin typeface="Keep Calm Med" pitchFamily="2" charset="0"/>
              </a:rPr>
              <a:t> </a:t>
            </a:r>
            <a:r>
              <a:rPr lang="en-US" sz="5400" b="1" dirty="0" err="1">
                <a:latin typeface="Keep Calm Med" pitchFamily="2" charset="0"/>
              </a:rPr>
              <a:t>boží</a:t>
            </a:r>
            <a:r>
              <a:rPr lang="en-US" sz="5400" b="1" dirty="0">
                <a:latin typeface="Keep Calm Med" pitchFamily="2" charset="0"/>
              </a:rPr>
              <a:t> </a:t>
            </a:r>
            <a:r>
              <a:rPr lang="en-US" sz="5400" b="1" dirty="0" err="1" smtClean="0">
                <a:latin typeface="Keep Calm Med" pitchFamily="2" charset="0"/>
              </a:rPr>
              <a:t>bojovníci</a:t>
            </a:r>
            <a:endParaRPr lang="en-US" sz="3200" baseline="30000" dirty="0"/>
          </a:p>
        </p:txBody>
      </p:sp>
    </p:spTree>
    <p:extLst>
      <p:ext uri="{BB962C8B-B14F-4D97-AF65-F5344CB8AC3E}">
        <p14:creationId xmlns:p14="http://schemas.microsoft.com/office/powerpoint/2010/main" val="7889676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Battle of </a:t>
            </a:r>
            <a:r>
              <a:rPr lang="en-US" dirty="0" smtClean="0"/>
              <a:t>Sudoměř 25 March 1420</a:t>
            </a:r>
            <a:endParaRPr lang="en-US" dirty="0"/>
          </a:p>
        </p:txBody>
      </p:sp>
      <p:sp>
        <p:nvSpPr>
          <p:cNvPr id="7" name="Content Placeholder 6"/>
          <p:cNvSpPr>
            <a:spLocks noGrp="1"/>
          </p:cNvSpPr>
          <p:nvPr>
            <p:ph idx="1"/>
          </p:nvPr>
        </p:nvSpPr>
        <p:spPr>
          <a:xfrm>
            <a:off x="395536" y="1196752"/>
            <a:ext cx="4042792" cy="4045935"/>
          </a:xfrm>
        </p:spPr>
        <p:txBody>
          <a:bodyPr>
            <a:normAutofit/>
          </a:bodyPr>
          <a:lstStyle/>
          <a:p>
            <a:pPr marL="0" indent="0" algn="ctr">
              <a:lnSpc>
                <a:spcPts val="4800"/>
              </a:lnSpc>
              <a:spcBef>
                <a:spcPts val="0"/>
              </a:spcBef>
              <a:spcAft>
                <a:spcPts val="0"/>
              </a:spcAft>
              <a:buNone/>
            </a:pPr>
            <a:r>
              <a:rPr lang="en-AU" sz="9600" dirty="0" smtClean="0">
                <a:solidFill>
                  <a:srgbClr val="FFC000"/>
                </a:solidFill>
                <a:effectLst>
                  <a:outerShdw blurRad="38100" dist="38100" dir="2700000" algn="tl">
                    <a:srgbClr val="000000">
                      <a:alpha val="43137"/>
                    </a:srgbClr>
                  </a:outerShdw>
                </a:effectLst>
                <a:latin typeface="Aileron Black" pitchFamily="50" charset="0"/>
              </a:rPr>
              <a:t>2,000</a:t>
            </a:r>
            <a:r>
              <a:rPr lang="en-AU" sz="5400" dirty="0" smtClean="0">
                <a:effectLst>
                  <a:outerShdw blurRad="38100" dist="38100" dir="2700000" algn="tl">
                    <a:srgbClr val="000000">
                      <a:alpha val="43137"/>
                    </a:srgbClr>
                  </a:outerShdw>
                </a:effectLst>
                <a:latin typeface="Aileron Black" pitchFamily="50" charset="0"/>
              </a:rPr>
              <a:t> </a:t>
            </a:r>
            <a:br>
              <a:rPr lang="en-AU" sz="5400" dirty="0" smtClean="0">
                <a:effectLst>
                  <a:outerShdw blurRad="38100" dist="38100" dir="2700000" algn="tl">
                    <a:srgbClr val="000000">
                      <a:alpha val="43137"/>
                    </a:srgbClr>
                  </a:outerShdw>
                </a:effectLst>
                <a:latin typeface="Aileron Black" pitchFamily="50" charset="0"/>
              </a:rPr>
            </a:br>
            <a:r>
              <a:rPr lang="en-AU" sz="5400" spc="300" dirty="0" smtClean="0">
                <a:effectLst>
                  <a:outerShdw blurRad="38100" dist="38100" dir="2700000" algn="tl">
                    <a:srgbClr val="000000">
                      <a:alpha val="43137"/>
                    </a:srgbClr>
                  </a:outerShdw>
                </a:effectLst>
                <a:latin typeface="Aileron Light" pitchFamily="50" charset="0"/>
              </a:rPr>
              <a:t>of the best </a:t>
            </a:r>
            <a:r>
              <a:rPr lang="en-AU" sz="7200" dirty="0" smtClean="0">
                <a:solidFill>
                  <a:srgbClr val="FFC000"/>
                </a:solidFill>
                <a:effectLst>
                  <a:outerShdw blurRad="38100" dist="38100" dir="2700000" algn="tl">
                    <a:srgbClr val="000000">
                      <a:alpha val="43137"/>
                    </a:srgbClr>
                  </a:outerShdw>
                </a:effectLst>
                <a:latin typeface="Aileron Black" pitchFamily="50" charset="0"/>
              </a:rPr>
              <a:t>cavalry</a:t>
            </a:r>
            <a:r>
              <a:rPr lang="en-AU" sz="5400" dirty="0" smtClean="0">
                <a:effectLst>
                  <a:outerShdw blurRad="38100" dist="38100" dir="2700000" algn="tl">
                    <a:srgbClr val="000000">
                      <a:alpha val="43137"/>
                    </a:srgbClr>
                  </a:outerShdw>
                </a:effectLst>
                <a:latin typeface="Aileron Black" pitchFamily="50" charset="0"/>
              </a:rPr>
              <a:t> </a:t>
            </a:r>
            <a:br>
              <a:rPr lang="en-AU" sz="5400" dirty="0" smtClean="0">
                <a:effectLst>
                  <a:outerShdw blurRad="38100" dist="38100" dir="2700000" algn="tl">
                    <a:srgbClr val="000000">
                      <a:alpha val="43137"/>
                    </a:srgbClr>
                  </a:outerShdw>
                </a:effectLst>
                <a:latin typeface="Aileron Black" pitchFamily="50" charset="0"/>
              </a:rPr>
            </a:br>
            <a:r>
              <a:rPr lang="en-AU" sz="5400" dirty="0" smtClean="0">
                <a:effectLst>
                  <a:outerShdw blurRad="38100" dist="38100" dir="2700000" algn="tl">
                    <a:srgbClr val="000000">
                      <a:alpha val="43137"/>
                    </a:srgbClr>
                  </a:outerShdw>
                </a:effectLst>
                <a:latin typeface="Aileron Light" pitchFamily="50" charset="0"/>
              </a:rPr>
              <a:t>in the world </a:t>
            </a:r>
            <a:r>
              <a:rPr lang="en-AU" sz="4400" dirty="0" smtClean="0">
                <a:effectLst>
                  <a:outerShdw blurRad="38100" dist="38100" dir="2700000" algn="tl">
                    <a:srgbClr val="000000">
                      <a:alpha val="43137"/>
                    </a:srgbClr>
                  </a:outerShdw>
                </a:effectLst>
                <a:latin typeface="Aileron Light" pitchFamily="50" charset="0"/>
              </a:rPr>
              <a:t>fought</a:t>
            </a:r>
            <a:r>
              <a:rPr lang="en-AU" sz="5400" dirty="0" smtClean="0">
                <a:effectLst>
                  <a:outerShdw blurRad="38100" dist="38100" dir="2700000" algn="tl">
                    <a:srgbClr val="000000">
                      <a:alpha val="43137"/>
                    </a:srgbClr>
                  </a:outerShdw>
                </a:effectLst>
                <a:latin typeface="Aileron Light" pitchFamily="50" charset="0"/>
              </a:rPr>
              <a:t> </a:t>
            </a:r>
            <a:r>
              <a:rPr lang="en-AU" sz="7200" dirty="0" smtClean="0">
                <a:solidFill>
                  <a:srgbClr val="3333FF"/>
                </a:solidFill>
                <a:effectLst>
                  <a:outerShdw blurRad="38100" dist="38100" dir="2700000" algn="tl">
                    <a:srgbClr val="000000">
                      <a:alpha val="43137"/>
                    </a:srgbClr>
                  </a:outerShdw>
                </a:effectLst>
                <a:latin typeface="Aileron Black" pitchFamily="50" charset="0"/>
              </a:rPr>
              <a:t>400</a:t>
            </a:r>
            <a:r>
              <a:rPr lang="en-AU" sz="7200" dirty="0" smtClean="0">
                <a:effectLst>
                  <a:outerShdw blurRad="38100" dist="38100" dir="2700000" algn="tl">
                    <a:srgbClr val="000000">
                      <a:alpha val="43137"/>
                    </a:srgbClr>
                  </a:outerShdw>
                </a:effectLst>
                <a:latin typeface="Aileron Black" pitchFamily="50" charset="0"/>
              </a:rPr>
              <a:t> </a:t>
            </a:r>
            <a:r>
              <a:rPr lang="en-AU" sz="5400" dirty="0" smtClean="0">
                <a:solidFill>
                  <a:srgbClr val="3333FF"/>
                </a:solidFill>
                <a:effectLst>
                  <a:outerShdw blurRad="38100" dist="38100" dir="2700000" algn="tl">
                    <a:srgbClr val="000000">
                      <a:alpha val="43137"/>
                    </a:srgbClr>
                  </a:outerShdw>
                </a:effectLst>
                <a:latin typeface="Aileron Black" pitchFamily="50" charset="0"/>
              </a:rPr>
              <a:t>Infantry</a:t>
            </a:r>
            <a:r>
              <a:rPr lang="en-AU" sz="5400" dirty="0" smtClean="0">
                <a:effectLst>
                  <a:outerShdw blurRad="38100" dist="38100" dir="2700000" algn="tl">
                    <a:srgbClr val="000000">
                      <a:alpha val="43137"/>
                    </a:srgbClr>
                  </a:outerShdw>
                </a:effectLst>
                <a:latin typeface="Aileron Light" pitchFamily="50" charset="0"/>
              </a:rPr>
              <a:t>...</a:t>
            </a:r>
            <a:endParaRPr lang="en-US" sz="5400" dirty="0">
              <a:effectLst>
                <a:outerShdw blurRad="38100" dist="38100" dir="2700000" algn="tl">
                  <a:srgbClr val="000000">
                    <a:alpha val="43137"/>
                  </a:srgbClr>
                </a:outerShdw>
              </a:effectLst>
              <a:latin typeface="Aileron Light" pitchFamily="50"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980728"/>
            <a:ext cx="4678280" cy="5844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34410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44624"/>
            <a:ext cx="1355796" cy="6709368"/>
          </a:xfrm>
          <a:prstGeom prst="rect">
            <a:avLst/>
          </a:prstGeom>
        </p:spPr>
      </p:pic>
      <p:sp>
        <p:nvSpPr>
          <p:cNvPr id="2" name="Title 1"/>
          <p:cNvSpPr>
            <a:spLocks noGrp="1"/>
          </p:cNvSpPr>
          <p:nvPr>
            <p:ph type="title"/>
          </p:nvPr>
        </p:nvSpPr>
        <p:spPr>
          <a:xfrm>
            <a:off x="107504" y="188640"/>
            <a:ext cx="720080" cy="6480720"/>
          </a:xfrm>
        </p:spPr>
        <p:txBody>
          <a:bodyPr vert="vert270"/>
          <a:lstStyle/>
          <a:p>
            <a:r>
              <a:rPr lang="en-US" sz="5400" dirty="0" err="1">
                <a:effectLst>
                  <a:outerShdw blurRad="38100" dist="38100" dir="2700000" algn="tl">
                    <a:srgbClr val="000000">
                      <a:alpha val="43137"/>
                    </a:srgbClr>
                  </a:outerShdw>
                </a:effectLst>
              </a:rPr>
              <a:t>Ktož</a:t>
            </a:r>
            <a:r>
              <a:rPr lang="en-US" sz="5400" dirty="0">
                <a:effectLst>
                  <a:outerShdw blurRad="38100" dist="38100" dir="2700000" algn="tl">
                    <a:srgbClr val="000000">
                      <a:alpha val="43137"/>
                    </a:srgbClr>
                  </a:outerShdw>
                </a:effectLst>
              </a:rPr>
              <a:t> </a:t>
            </a:r>
            <a:r>
              <a:rPr lang="en-US" sz="5400" dirty="0" err="1">
                <a:effectLst>
                  <a:outerShdw blurRad="38100" dist="38100" dir="2700000" algn="tl">
                    <a:srgbClr val="000000">
                      <a:alpha val="43137"/>
                    </a:srgbClr>
                  </a:outerShdw>
                </a:effectLst>
              </a:rPr>
              <a:t>jsú</a:t>
            </a:r>
            <a:r>
              <a:rPr lang="en-US" sz="5400" dirty="0">
                <a:effectLst>
                  <a:outerShdw blurRad="38100" dist="38100" dir="2700000" algn="tl">
                    <a:srgbClr val="000000">
                      <a:alpha val="43137"/>
                    </a:srgbClr>
                  </a:outerShdw>
                </a:effectLst>
              </a:rPr>
              <a:t> </a:t>
            </a:r>
            <a:r>
              <a:rPr lang="en-US" sz="5400" dirty="0" err="1">
                <a:effectLst>
                  <a:outerShdw blurRad="38100" dist="38100" dir="2700000" algn="tl">
                    <a:srgbClr val="000000">
                      <a:alpha val="43137"/>
                    </a:srgbClr>
                  </a:outerShdw>
                </a:effectLst>
              </a:rPr>
              <a:t>boží</a:t>
            </a:r>
            <a:r>
              <a:rPr lang="en-US" sz="5400" dirty="0">
                <a:effectLst>
                  <a:outerShdw blurRad="38100" dist="38100" dir="2700000" algn="tl">
                    <a:srgbClr val="000000">
                      <a:alpha val="43137"/>
                    </a:srgbClr>
                  </a:outerShdw>
                </a:effectLst>
              </a:rPr>
              <a:t> </a:t>
            </a:r>
            <a:r>
              <a:rPr lang="en-US" sz="5400" dirty="0" err="1">
                <a:effectLst>
                  <a:outerShdw blurRad="38100" dist="38100" dir="2700000" algn="tl">
                    <a:srgbClr val="000000">
                      <a:alpha val="43137"/>
                    </a:srgbClr>
                  </a:outerShdw>
                </a:effectLst>
              </a:rPr>
              <a:t>bojovníci</a:t>
            </a:r>
            <a:endParaRPr lang="en-US" sz="5400" dirty="0"/>
          </a:p>
        </p:txBody>
      </p:sp>
      <p:sp>
        <p:nvSpPr>
          <p:cNvPr id="3" name="Content Placeholder 2"/>
          <p:cNvSpPr>
            <a:spLocks noGrp="1"/>
          </p:cNvSpPr>
          <p:nvPr>
            <p:ph idx="1"/>
          </p:nvPr>
        </p:nvSpPr>
        <p:spPr>
          <a:xfrm>
            <a:off x="1609328" y="116632"/>
            <a:ext cx="7571184" cy="6552729"/>
          </a:xfrm>
        </p:spPr>
        <p:txBody>
          <a:bodyPr>
            <a:noAutofit/>
          </a:bodyPr>
          <a:lstStyle/>
          <a:p>
            <a:pPr marL="0" indent="0">
              <a:lnSpc>
                <a:spcPts val="1600"/>
              </a:lnSpc>
              <a:spcBef>
                <a:spcPts val="0"/>
              </a:spcBef>
              <a:spcAft>
                <a:spcPts val="0"/>
              </a:spcAft>
              <a:buNone/>
            </a:pPr>
            <a:r>
              <a:rPr lang="en-US" sz="1800" dirty="0"/>
              <a:t>Ye who are God's warriors and of his law</a:t>
            </a:r>
            <a:r>
              <a:rPr lang="en-US" sz="1800" dirty="0" smtClean="0"/>
              <a:t>,</a:t>
            </a:r>
          </a:p>
          <a:p>
            <a:pPr marL="0" indent="0">
              <a:lnSpc>
                <a:spcPts val="1600"/>
              </a:lnSpc>
              <a:spcBef>
                <a:spcPts val="0"/>
              </a:spcBef>
              <a:spcAft>
                <a:spcPts val="0"/>
              </a:spcAft>
              <a:buNone/>
            </a:pPr>
            <a:r>
              <a:rPr lang="en-US" sz="1800" dirty="0" smtClean="0"/>
              <a:t>Pray </a:t>
            </a:r>
            <a:r>
              <a:rPr lang="en-US" sz="1800" dirty="0"/>
              <a:t>to God for help and have faith in Him</a:t>
            </a:r>
            <a:r>
              <a:rPr lang="en-US" sz="1800" dirty="0" smtClean="0"/>
              <a:t>;</a:t>
            </a:r>
          </a:p>
          <a:p>
            <a:pPr marL="0" indent="0">
              <a:lnSpc>
                <a:spcPts val="1600"/>
              </a:lnSpc>
              <a:spcBef>
                <a:spcPts val="0"/>
              </a:spcBef>
              <a:spcAft>
                <a:spcPts val="0"/>
              </a:spcAft>
              <a:buNone/>
            </a:pPr>
            <a:r>
              <a:rPr lang="en-US" sz="1800" dirty="0" smtClean="0"/>
              <a:t>That </a:t>
            </a:r>
            <a:r>
              <a:rPr lang="en-US" sz="1800" dirty="0"/>
              <a:t>always with Him you will be victorious</a:t>
            </a:r>
            <a:r>
              <a:rPr lang="en-US" sz="1800" dirty="0" smtClean="0"/>
              <a:t>.</a:t>
            </a:r>
          </a:p>
          <a:p>
            <a:pPr marL="0" indent="0">
              <a:lnSpc>
                <a:spcPts val="1600"/>
              </a:lnSpc>
              <a:spcBef>
                <a:spcPts val="0"/>
              </a:spcBef>
              <a:spcAft>
                <a:spcPts val="0"/>
              </a:spcAft>
              <a:buNone/>
            </a:pPr>
            <a:endParaRPr lang="en-US" sz="1800" dirty="0" smtClean="0"/>
          </a:p>
          <a:p>
            <a:pPr marL="0" indent="0">
              <a:lnSpc>
                <a:spcPts val="1600"/>
              </a:lnSpc>
              <a:spcBef>
                <a:spcPts val="0"/>
              </a:spcBef>
              <a:spcAft>
                <a:spcPts val="0"/>
              </a:spcAft>
              <a:buNone/>
            </a:pPr>
            <a:r>
              <a:rPr lang="en-US" sz="1800" dirty="0" smtClean="0"/>
              <a:t>Christ </a:t>
            </a:r>
            <a:r>
              <a:rPr lang="en-US" sz="1800" dirty="0"/>
              <a:t>is worth all your sacrifices, He will pay you back an hundredfold</a:t>
            </a:r>
            <a:r>
              <a:rPr lang="en-US" sz="1800" dirty="0" smtClean="0"/>
              <a:t>.</a:t>
            </a:r>
          </a:p>
          <a:p>
            <a:pPr marL="0" indent="0">
              <a:lnSpc>
                <a:spcPts val="1600"/>
              </a:lnSpc>
              <a:spcBef>
                <a:spcPts val="0"/>
              </a:spcBef>
              <a:spcAft>
                <a:spcPts val="0"/>
              </a:spcAft>
              <a:buNone/>
            </a:pPr>
            <a:r>
              <a:rPr lang="en-US" sz="1800" dirty="0" smtClean="0"/>
              <a:t>If </a:t>
            </a:r>
            <a:r>
              <a:rPr lang="en-US" sz="1800" dirty="0"/>
              <a:t>you give up your life for Him you will receive eternal life</a:t>
            </a:r>
            <a:r>
              <a:rPr lang="en-US" sz="1800" dirty="0" smtClean="0"/>
              <a:t>.</a:t>
            </a:r>
          </a:p>
          <a:p>
            <a:pPr marL="0" indent="0">
              <a:lnSpc>
                <a:spcPts val="1600"/>
              </a:lnSpc>
              <a:spcBef>
                <a:spcPts val="0"/>
              </a:spcBef>
              <a:spcAft>
                <a:spcPts val="0"/>
              </a:spcAft>
              <a:buNone/>
            </a:pPr>
            <a:r>
              <a:rPr lang="en-US" sz="1800" dirty="0" smtClean="0"/>
              <a:t>Happy </a:t>
            </a:r>
            <a:r>
              <a:rPr lang="en-US" sz="1800" dirty="0"/>
              <a:t>is he who dies fighting for the truth</a:t>
            </a:r>
            <a:r>
              <a:rPr lang="en-US" sz="1800" dirty="0" smtClean="0"/>
              <a:t>.</a:t>
            </a:r>
          </a:p>
          <a:p>
            <a:pPr marL="0" indent="0">
              <a:lnSpc>
                <a:spcPts val="1600"/>
              </a:lnSpc>
              <a:spcBef>
                <a:spcPts val="0"/>
              </a:spcBef>
              <a:spcAft>
                <a:spcPts val="0"/>
              </a:spcAft>
              <a:buNone/>
            </a:pPr>
            <a:endParaRPr lang="en-US" sz="1800" dirty="0"/>
          </a:p>
          <a:p>
            <a:pPr marL="0" indent="0">
              <a:lnSpc>
                <a:spcPts val="1600"/>
              </a:lnSpc>
              <a:spcBef>
                <a:spcPts val="0"/>
              </a:spcBef>
              <a:spcAft>
                <a:spcPts val="0"/>
              </a:spcAft>
              <a:buNone/>
            </a:pPr>
            <a:r>
              <a:rPr lang="en-US" sz="1800" dirty="0" smtClean="0"/>
              <a:t>The </a:t>
            </a:r>
            <a:r>
              <a:rPr lang="en-US" sz="1800" dirty="0"/>
              <a:t>Lord commandeth you not to fear those who harm the body</a:t>
            </a:r>
            <a:r>
              <a:rPr lang="en-US" sz="1800" dirty="0" smtClean="0"/>
              <a:t>,</a:t>
            </a:r>
          </a:p>
          <a:p>
            <a:pPr marL="0" indent="0">
              <a:lnSpc>
                <a:spcPts val="1600"/>
              </a:lnSpc>
              <a:spcBef>
                <a:spcPts val="0"/>
              </a:spcBef>
              <a:spcAft>
                <a:spcPts val="0"/>
              </a:spcAft>
              <a:buNone/>
            </a:pPr>
            <a:r>
              <a:rPr lang="en-US" sz="1800" dirty="0" smtClean="0"/>
              <a:t>And </a:t>
            </a:r>
            <a:r>
              <a:rPr lang="en-US" sz="1800" dirty="0"/>
              <a:t>commandeth you to even put your life down for the love of your brothers</a:t>
            </a:r>
            <a:r>
              <a:rPr lang="en-US" sz="1800" dirty="0" smtClean="0"/>
              <a:t>.</a:t>
            </a:r>
          </a:p>
          <a:p>
            <a:pPr marL="0" indent="0">
              <a:lnSpc>
                <a:spcPts val="1600"/>
              </a:lnSpc>
              <a:spcBef>
                <a:spcPts val="0"/>
              </a:spcBef>
              <a:spcAft>
                <a:spcPts val="0"/>
              </a:spcAft>
              <a:buNone/>
            </a:pPr>
            <a:endParaRPr lang="en-US" sz="1800" dirty="0"/>
          </a:p>
          <a:p>
            <a:pPr marL="0" indent="0">
              <a:lnSpc>
                <a:spcPts val="1600"/>
              </a:lnSpc>
              <a:spcBef>
                <a:spcPts val="0"/>
              </a:spcBef>
              <a:spcAft>
                <a:spcPts val="0"/>
              </a:spcAft>
              <a:buNone/>
            </a:pPr>
            <a:r>
              <a:rPr lang="en-US" sz="1800" dirty="0" smtClean="0"/>
              <a:t>Therefore</a:t>
            </a:r>
            <a:r>
              <a:rPr lang="en-US" sz="1800" dirty="0"/>
              <a:t>, archers, crossbowmen, halberdiers of knightly rank</a:t>
            </a:r>
            <a:r>
              <a:rPr lang="en-US" sz="1800" dirty="0" smtClean="0"/>
              <a:t>,</a:t>
            </a:r>
          </a:p>
          <a:p>
            <a:pPr marL="0" indent="0">
              <a:lnSpc>
                <a:spcPts val="1600"/>
              </a:lnSpc>
              <a:spcBef>
                <a:spcPts val="0"/>
              </a:spcBef>
              <a:spcAft>
                <a:spcPts val="0"/>
              </a:spcAft>
              <a:buNone/>
            </a:pPr>
            <a:r>
              <a:rPr lang="en-US" sz="1800" dirty="0" smtClean="0"/>
              <a:t>Scythemen </a:t>
            </a:r>
            <a:r>
              <a:rPr lang="en-US" sz="1800" dirty="0"/>
              <a:t>and macebearers from all walks of life</a:t>
            </a:r>
            <a:r>
              <a:rPr lang="en-US" sz="1800" dirty="0" smtClean="0"/>
              <a:t>,</a:t>
            </a:r>
          </a:p>
          <a:p>
            <a:pPr marL="0" indent="0">
              <a:lnSpc>
                <a:spcPts val="1600"/>
              </a:lnSpc>
              <a:spcBef>
                <a:spcPts val="0"/>
              </a:spcBef>
              <a:spcAft>
                <a:spcPts val="0"/>
              </a:spcAft>
              <a:buNone/>
            </a:pPr>
            <a:r>
              <a:rPr lang="en-US" sz="1800" dirty="0" smtClean="0"/>
              <a:t>Remember </a:t>
            </a:r>
            <a:r>
              <a:rPr lang="en-US" sz="1800" dirty="0"/>
              <a:t>always the Lord benevolent</a:t>
            </a:r>
            <a:r>
              <a:rPr lang="en-US" sz="1800" dirty="0" smtClean="0"/>
              <a:t>.</a:t>
            </a:r>
          </a:p>
          <a:p>
            <a:pPr marL="0" indent="0">
              <a:lnSpc>
                <a:spcPts val="1600"/>
              </a:lnSpc>
              <a:spcBef>
                <a:spcPts val="0"/>
              </a:spcBef>
              <a:spcAft>
                <a:spcPts val="0"/>
              </a:spcAft>
              <a:buNone/>
            </a:pPr>
            <a:endParaRPr lang="en-US" sz="1800" dirty="0"/>
          </a:p>
          <a:p>
            <a:pPr marL="0" indent="0">
              <a:lnSpc>
                <a:spcPts val="1600"/>
              </a:lnSpc>
              <a:spcBef>
                <a:spcPts val="0"/>
              </a:spcBef>
              <a:spcAft>
                <a:spcPts val="0"/>
              </a:spcAft>
              <a:buNone/>
            </a:pPr>
            <a:r>
              <a:rPr lang="en-US" sz="1800" dirty="0" smtClean="0"/>
              <a:t>Do </a:t>
            </a:r>
            <a:r>
              <a:rPr lang="en-US" sz="1800" dirty="0"/>
              <a:t>not fear your enemies, nor gaze upon their number</a:t>
            </a:r>
            <a:r>
              <a:rPr lang="en-US" sz="1800" dirty="0" smtClean="0"/>
              <a:t>,</a:t>
            </a:r>
          </a:p>
          <a:p>
            <a:pPr marL="0" indent="0">
              <a:lnSpc>
                <a:spcPts val="1600"/>
              </a:lnSpc>
              <a:spcBef>
                <a:spcPts val="0"/>
              </a:spcBef>
              <a:spcAft>
                <a:spcPts val="0"/>
              </a:spcAft>
              <a:buNone/>
            </a:pPr>
            <a:r>
              <a:rPr lang="en-US" sz="1800" dirty="0" smtClean="0"/>
              <a:t>Keep </a:t>
            </a:r>
            <a:r>
              <a:rPr lang="en-US" sz="1800" dirty="0"/>
              <a:t>the Lord in your hearts; for Him fight on</a:t>
            </a:r>
            <a:r>
              <a:rPr lang="en-US" sz="1800" dirty="0" smtClean="0"/>
              <a:t>,</a:t>
            </a:r>
          </a:p>
          <a:p>
            <a:pPr marL="0" indent="0">
              <a:lnSpc>
                <a:spcPts val="1600"/>
              </a:lnSpc>
              <a:spcBef>
                <a:spcPts val="0"/>
              </a:spcBef>
              <a:spcAft>
                <a:spcPts val="0"/>
              </a:spcAft>
              <a:buNone/>
            </a:pPr>
            <a:r>
              <a:rPr lang="en-US" sz="1800" dirty="0" smtClean="0"/>
              <a:t>And </a:t>
            </a:r>
            <a:r>
              <a:rPr lang="en-US" sz="1800" dirty="0"/>
              <a:t>before enemies you need not flee</a:t>
            </a:r>
            <a:r>
              <a:rPr lang="en-US" sz="1800" dirty="0" smtClean="0"/>
              <a:t>.</a:t>
            </a:r>
          </a:p>
          <a:p>
            <a:pPr marL="0" indent="0">
              <a:lnSpc>
                <a:spcPts val="1600"/>
              </a:lnSpc>
              <a:spcBef>
                <a:spcPts val="0"/>
              </a:spcBef>
              <a:spcAft>
                <a:spcPts val="0"/>
              </a:spcAft>
              <a:buNone/>
            </a:pPr>
            <a:endParaRPr lang="en-US" sz="1800" dirty="0"/>
          </a:p>
          <a:p>
            <a:pPr marL="0" indent="0">
              <a:lnSpc>
                <a:spcPts val="1600"/>
              </a:lnSpc>
              <a:spcBef>
                <a:spcPts val="0"/>
              </a:spcBef>
              <a:spcAft>
                <a:spcPts val="0"/>
              </a:spcAft>
              <a:buNone/>
            </a:pPr>
            <a:r>
              <a:rPr lang="en-US" sz="1800" dirty="0" smtClean="0"/>
              <a:t>Since </a:t>
            </a:r>
            <a:r>
              <a:rPr lang="en-US" sz="1800" dirty="0"/>
              <a:t>ages past Czechs have said and had proverbs which state</a:t>
            </a:r>
            <a:r>
              <a:rPr lang="en-US" sz="1800" dirty="0" smtClean="0"/>
              <a:t>,</a:t>
            </a:r>
          </a:p>
          <a:p>
            <a:pPr marL="0" indent="0">
              <a:lnSpc>
                <a:spcPts val="1600"/>
              </a:lnSpc>
              <a:spcBef>
                <a:spcPts val="0"/>
              </a:spcBef>
              <a:spcAft>
                <a:spcPts val="0"/>
              </a:spcAft>
              <a:buNone/>
            </a:pPr>
            <a:r>
              <a:rPr lang="en-US" sz="1800" dirty="0" smtClean="0"/>
              <a:t>That </a:t>
            </a:r>
            <a:r>
              <a:rPr lang="en-US" sz="1800" dirty="0"/>
              <a:t>if the leader is good, so too is the journey</a:t>
            </a:r>
            <a:r>
              <a:rPr lang="en-US" sz="1800" dirty="0" smtClean="0"/>
              <a:t>.</a:t>
            </a:r>
            <a:endParaRPr lang="en-US" sz="1800" baseline="30000" dirty="0" smtClean="0"/>
          </a:p>
          <a:p>
            <a:pPr marL="0" indent="0">
              <a:lnSpc>
                <a:spcPts val="1600"/>
              </a:lnSpc>
              <a:spcBef>
                <a:spcPts val="0"/>
              </a:spcBef>
              <a:spcAft>
                <a:spcPts val="0"/>
              </a:spcAft>
              <a:buNone/>
            </a:pPr>
            <a:endParaRPr lang="en-US" sz="1800" baseline="30000" dirty="0"/>
          </a:p>
          <a:p>
            <a:pPr marL="0" indent="0">
              <a:lnSpc>
                <a:spcPts val="1600"/>
              </a:lnSpc>
              <a:spcBef>
                <a:spcPts val="0"/>
              </a:spcBef>
              <a:spcAft>
                <a:spcPts val="0"/>
              </a:spcAft>
              <a:buNone/>
            </a:pPr>
            <a:r>
              <a:rPr lang="en-US" sz="1800" dirty="0" smtClean="0"/>
              <a:t>Remember </a:t>
            </a:r>
            <a:r>
              <a:rPr lang="en-US" sz="1800" dirty="0"/>
              <a:t>all of you the password which was given out</a:t>
            </a:r>
            <a:r>
              <a:rPr lang="en-US" sz="1800" dirty="0" smtClean="0"/>
              <a:t>.</a:t>
            </a:r>
          </a:p>
          <a:p>
            <a:pPr marL="0" indent="0">
              <a:lnSpc>
                <a:spcPts val="1600"/>
              </a:lnSpc>
              <a:spcBef>
                <a:spcPts val="0"/>
              </a:spcBef>
              <a:spcAft>
                <a:spcPts val="0"/>
              </a:spcAft>
              <a:buNone/>
            </a:pPr>
            <a:r>
              <a:rPr lang="en-US" sz="1800" dirty="0" smtClean="0"/>
              <a:t>Obey </a:t>
            </a:r>
            <a:r>
              <a:rPr lang="en-US" sz="1800" dirty="0"/>
              <a:t>your captains and guard one another</a:t>
            </a:r>
            <a:r>
              <a:rPr lang="en-US" sz="1800" dirty="0" smtClean="0"/>
              <a:t>.</a:t>
            </a:r>
          </a:p>
          <a:p>
            <a:pPr marL="0" indent="0">
              <a:lnSpc>
                <a:spcPts val="1600"/>
              </a:lnSpc>
              <a:spcBef>
                <a:spcPts val="0"/>
              </a:spcBef>
              <a:spcAft>
                <a:spcPts val="0"/>
              </a:spcAft>
              <a:buNone/>
            </a:pPr>
            <a:r>
              <a:rPr lang="en-US" sz="1800" dirty="0" smtClean="0"/>
              <a:t>Stay </a:t>
            </a:r>
            <a:r>
              <a:rPr lang="en-US" sz="1800" dirty="0"/>
              <a:t>sharp and everyone keep formation</a:t>
            </a:r>
            <a:r>
              <a:rPr lang="en-US" sz="1800" dirty="0" smtClean="0"/>
              <a:t>.</a:t>
            </a:r>
          </a:p>
          <a:p>
            <a:pPr marL="0" indent="0">
              <a:lnSpc>
                <a:spcPts val="1600"/>
              </a:lnSpc>
              <a:spcBef>
                <a:spcPts val="0"/>
              </a:spcBef>
              <a:spcAft>
                <a:spcPts val="0"/>
              </a:spcAft>
              <a:buNone/>
            </a:pPr>
            <a:endParaRPr lang="en-US" sz="1800" dirty="0"/>
          </a:p>
          <a:p>
            <a:pPr marL="0" indent="0">
              <a:lnSpc>
                <a:spcPts val="1600"/>
              </a:lnSpc>
              <a:spcBef>
                <a:spcPts val="0"/>
              </a:spcBef>
              <a:spcAft>
                <a:spcPts val="0"/>
              </a:spcAft>
              <a:buNone/>
            </a:pPr>
            <a:r>
              <a:rPr lang="en-US" sz="1800" dirty="0" smtClean="0"/>
              <a:t>You </a:t>
            </a:r>
            <a:r>
              <a:rPr lang="en-US" sz="1800" dirty="0"/>
              <a:t>beggars and wrongdoers, remember your soul</a:t>
            </a:r>
            <a:r>
              <a:rPr lang="en-US" sz="1800" dirty="0" smtClean="0"/>
              <a:t>!</a:t>
            </a:r>
          </a:p>
          <a:p>
            <a:pPr marL="0" indent="0">
              <a:lnSpc>
                <a:spcPts val="1600"/>
              </a:lnSpc>
              <a:spcBef>
                <a:spcPts val="0"/>
              </a:spcBef>
              <a:spcAft>
                <a:spcPts val="0"/>
              </a:spcAft>
              <a:buNone/>
            </a:pPr>
            <a:r>
              <a:rPr lang="en-US" sz="1800" dirty="0" smtClean="0"/>
              <a:t>For </a:t>
            </a:r>
            <a:r>
              <a:rPr lang="en-US" sz="1800" dirty="0"/>
              <a:t>greed and theft don't lose your life</a:t>
            </a:r>
            <a:r>
              <a:rPr lang="en-US" sz="1800" dirty="0" smtClean="0"/>
              <a:t>.</a:t>
            </a:r>
          </a:p>
          <a:p>
            <a:pPr marL="0" indent="0">
              <a:lnSpc>
                <a:spcPts val="1600"/>
              </a:lnSpc>
              <a:spcBef>
                <a:spcPts val="0"/>
              </a:spcBef>
              <a:spcAft>
                <a:spcPts val="0"/>
              </a:spcAft>
              <a:buNone/>
            </a:pPr>
            <a:r>
              <a:rPr lang="en-US" sz="1800" dirty="0" smtClean="0"/>
              <a:t>And </a:t>
            </a:r>
            <a:r>
              <a:rPr lang="en-US" sz="1800" dirty="0"/>
              <a:t>pay no heed to the spoils of war</a:t>
            </a:r>
            <a:r>
              <a:rPr lang="en-US" sz="1800" dirty="0" smtClean="0"/>
              <a:t>.</a:t>
            </a:r>
          </a:p>
          <a:p>
            <a:pPr marL="0" indent="0">
              <a:lnSpc>
                <a:spcPts val="1600"/>
              </a:lnSpc>
              <a:spcBef>
                <a:spcPts val="0"/>
              </a:spcBef>
              <a:spcAft>
                <a:spcPts val="0"/>
              </a:spcAft>
              <a:buNone/>
            </a:pPr>
            <a:endParaRPr lang="en-US" sz="1800" dirty="0"/>
          </a:p>
          <a:p>
            <a:pPr marL="0" indent="0">
              <a:lnSpc>
                <a:spcPts val="1600"/>
              </a:lnSpc>
              <a:spcBef>
                <a:spcPts val="0"/>
              </a:spcBef>
              <a:spcAft>
                <a:spcPts val="0"/>
              </a:spcAft>
              <a:buNone/>
            </a:pPr>
            <a:r>
              <a:rPr lang="en-US" sz="1800" dirty="0" smtClean="0"/>
              <a:t>And </a:t>
            </a:r>
            <a:r>
              <a:rPr lang="en-US" sz="1800" dirty="0"/>
              <a:t>with this happily cry out – saying, "At thee! Have at thee</a:t>
            </a:r>
            <a:r>
              <a:rPr lang="en-US" sz="1800" dirty="0" smtClean="0"/>
              <a:t>!“</a:t>
            </a:r>
          </a:p>
          <a:p>
            <a:pPr marL="0" indent="0">
              <a:lnSpc>
                <a:spcPts val="1600"/>
              </a:lnSpc>
              <a:spcBef>
                <a:spcPts val="0"/>
              </a:spcBef>
              <a:spcAft>
                <a:spcPts val="0"/>
              </a:spcAft>
              <a:buNone/>
            </a:pPr>
            <a:r>
              <a:rPr lang="en-US" sz="1800" dirty="0" smtClean="0"/>
              <a:t>Grasp </a:t>
            </a:r>
            <a:r>
              <a:rPr lang="en-US" sz="1800" dirty="0"/>
              <a:t>the weapon in your hands and shout, "God is our Lord!"</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1765" y="4437112"/>
            <a:ext cx="2112235" cy="1584176"/>
          </a:xfrm>
          <a:prstGeom prst="rect">
            <a:avLst/>
          </a:prstGeom>
        </p:spPr>
      </p:pic>
    </p:spTree>
    <p:extLst>
      <p:ext uri="{BB962C8B-B14F-4D97-AF65-F5344CB8AC3E}">
        <p14:creationId xmlns:p14="http://schemas.microsoft.com/office/powerpoint/2010/main" val="2558682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85384"/>
          </a:xfrm>
          <a:prstGeom prst="rect">
            <a:avLst/>
          </a:prstGeom>
        </p:spPr>
      </p:pic>
      <p:sp>
        <p:nvSpPr>
          <p:cNvPr id="3" name="TextBox 2"/>
          <p:cNvSpPr txBox="1"/>
          <p:nvPr/>
        </p:nvSpPr>
        <p:spPr>
          <a:xfrm>
            <a:off x="602804" y="1700808"/>
            <a:ext cx="7938392" cy="4939814"/>
          </a:xfrm>
          <a:prstGeom prst="rect">
            <a:avLst/>
          </a:prstGeom>
          <a:noFill/>
        </p:spPr>
        <p:txBody>
          <a:bodyPr wrap="none" rtlCol="0">
            <a:spAutoFit/>
            <a:scene3d>
              <a:camera prst="orthographicFront"/>
              <a:lightRig rig="threePt" dir="t"/>
            </a:scene3d>
            <a:sp3d extrusionH="57150">
              <a:bevelT w="38100" h="38100" prst="angle"/>
            </a:sp3d>
          </a:bodyPr>
          <a:lstStyle/>
          <a:p>
            <a:pPr algn="ctr">
              <a:lnSpc>
                <a:spcPts val="10000"/>
              </a:lnSpc>
            </a:pPr>
            <a:r>
              <a:rPr lang="en-AU" sz="9000" b="1" dirty="0" smtClean="0">
                <a:ln w="19050">
                  <a:solidFill>
                    <a:schemeClr val="tx1"/>
                  </a:solidFill>
                </a:ln>
                <a:solidFill>
                  <a:schemeClr val="bg1"/>
                </a:solidFill>
                <a:effectLst>
                  <a:outerShdw blurRad="50800" dist="63500" dir="2700000" algn="tl" rotWithShape="0">
                    <a:prstClr val="black">
                      <a:alpha val="71000"/>
                    </a:prstClr>
                  </a:outerShdw>
                </a:effectLst>
                <a:latin typeface="Keep Calm Med" pitchFamily="2" charset="0"/>
              </a:rPr>
              <a:t>KEEP CALM</a:t>
            </a:r>
          </a:p>
          <a:p>
            <a:pPr algn="ctr">
              <a:lnSpc>
                <a:spcPts val="6000"/>
              </a:lnSpc>
              <a:spcBef>
                <a:spcPts val="600"/>
              </a:spcBef>
              <a:spcAft>
                <a:spcPts val="1200"/>
              </a:spcAft>
            </a:pPr>
            <a:r>
              <a:rPr lang="en-AU" sz="6000" dirty="0" smtClean="0">
                <a:ln w="19050">
                  <a:solidFill>
                    <a:schemeClr val="tx1"/>
                  </a:solidFill>
                </a:ln>
                <a:solidFill>
                  <a:schemeClr val="bg1"/>
                </a:solidFill>
                <a:effectLst>
                  <a:outerShdw blurRad="50800" dist="63500" dir="2700000" algn="tl" rotWithShape="0">
                    <a:prstClr val="black">
                      <a:alpha val="71000"/>
                    </a:prstClr>
                  </a:outerShdw>
                </a:effectLst>
                <a:latin typeface="Keep Calm Med" pitchFamily="2" charset="0"/>
              </a:rPr>
              <a:t>AND</a:t>
            </a:r>
          </a:p>
          <a:p>
            <a:pPr algn="ctr">
              <a:lnSpc>
                <a:spcPts val="10000"/>
              </a:lnSpc>
            </a:pPr>
            <a:r>
              <a:rPr lang="en-AU" sz="10000" b="1" dirty="0" smtClean="0">
                <a:ln w="19050">
                  <a:solidFill>
                    <a:schemeClr val="tx1"/>
                  </a:solidFill>
                </a:ln>
                <a:solidFill>
                  <a:schemeClr val="bg1"/>
                </a:solidFill>
                <a:effectLst>
                  <a:outerShdw blurRad="50800" dist="63500" dir="2700000" algn="tl" rotWithShape="0">
                    <a:prstClr val="black">
                      <a:alpha val="71000"/>
                    </a:prstClr>
                  </a:outerShdw>
                </a:effectLst>
                <a:latin typeface="Keep Calm Med" pitchFamily="2" charset="0"/>
              </a:rPr>
              <a:t>FIGHT TO</a:t>
            </a:r>
          </a:p>
          <a:p>
            <a:pPr algn="ctr">
              <a:lnSpc>
                <a:spcPts val="10000"/>
              </a:lnSpc>
            </a:pPr>
            <a:r>
              <a:rPr lang="en-AU" sz="10000" b="1" dirty="0" smtClean="0">
                <a:ln w="19050">
                  <a:solidFill>
                    <a:schemeClr val="tx1"/>
                  </a:solidFill>
                </a:ln>
                <a:solidFill>
                  <a:schemeClr val="bg1"/>
                </a:solidFill>
                <a:effectLst>
                  <a:outerShdw blurRad="50800" dist="63500" dir="2700000" algn="tl" rotWithShape="0">
                    <a:prstClr val="black">
                      <a:alpha val="71000"/>
                    </a:prstClr>
                  </a:outerShdw>
                </a:effectLst>
                <a:latin typeface="Keep Calm Med" pitchFamily="2" charset="0"/>
              </a:rPr>
              <a:t>THE DEATH</a:t>
            </a:r>
            <a:endParaRPr lang="en-US" sz="10000" b="1" dirty="0">
              <a:ln w="19050">
                <a:solidFill>
                  <a:schemeClr val="tx1"/>
                </a:solidFill>
              </a:ln>
              <a:solidFill>
                <a:schemeClr val="bg1"/>
              </a:solidFill>
              <a:effectLst>
                <a:outerShdw blurRad="50800" dist="63500" dir="2700000" algn="tl" rotWithShape="0">
                  <a:prstClr val="black">
                    <a:alpha val="71000"/>
                  </a:prstClr>
                </a:outerShdw>
              </a:effectLst>
              <a:latin typeface="Keep Calm Med" pitchFamily="2" charset="0"/>
            </a:endParaRPr>
          </a:p>
        </p:txBody>
      </p:sp>
    </p:spTree>
    <p:extLst>
      <p:ext uri="{BB962C8B-B14F-4D97-AF65-F5344CB8AC3E}">
        <p14:creationId xmlns:p14="http://schemas.microsoft.com/office/powerpoint/2010/main" val="34727828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0577" y="1009466"/>
            <a:ext cx="7582845" cy="4939814"/>
          </a:xfrm>
          <a:prstGeom prst="rect">
            <a:avLst/>
          </a:prstGeom>
          <a:noFill/>
        </p:spPr>
        <p:txBody>
          <a:bodyPr wrap="none" rtlCol="0">
            <a:spAutoFit/>
            <a:scene3d>
              <a:camera prst="orthographicFront"/>
              <a:lightRig rig="threePt" dir="t"/>
            </a:scene3d>
            <a:sp3d extrusionH="57150">
              <a:bevelT w="38100" h="38100" prst="angle"/>
            </a:sp3d>
          </a:bodyPr>
          <a:lstStyle/>
          <a:p>
            <a:pPr algn="ctr">
              <a:lnSpc>
                <a:spcPts val="10000"/>
              </a:lnSpc>
            </a:pPr>
            <a:r>
              <a:rPr lang="en-AU" sz="8000" b="1" dirty="0" smtClean="0">
                <a:ln w="19050">
                  <a:solidFill>
                    <a:schemeClr val="tx1"/>
                  </a:solidFill>
                </a:ln>
                <a:solidFill>
                  <a:schemeClr val="bg1"/>
                </a:solidFill>
                <a:effectLst>
                  <a:outerShdw blurRad="50800" dist="63500" dir="2700000" algn="tl" rotWithShape="0">
                    <a:prstClr val="black">
                      <a:alpha val="71000"/>
                    </a:prstClr>
                  </a:outerShdw>
                </a:effectLst>
                <a:latin typeface="Keep Calm Med" pitchFamily="2" charset="0"/>
              </a:rPr>
              <a:t>LIMITED WAR</a:t>
            </a:r>
          </a:p>
          <a:p>
            <a:pPr algn="ctr">
              <a:lnSpc>
                <a:spcPts val="6000"/>
              </a:lnSpc>
              <a:spcBef>
                <a:spcPts val="600"/>
              </a:spcBef>
              <a:spcAft>
                <a:spcPts val="1200"/>
              </a:spcAft>
            </a:pPr>
            <a:r>
              <a:rPr lang="en-AU" sz="6000" b="1" dirty="0" smtClean="0">
                <a:ln w="19050">
                  <a:solidFill>
                    <a:schemeClr val="tx1"/>
                  </a:solidFill>
                </a:ln>
                <a:solidFill>
                  <a:schemeClr val="bg1"/>
                </a:solidFill>
                <a:effectLst>
                  <a:outerShdw blurRad="50800" dist="63500" dir="2700000" algn="tl" rotWithShape="0">
                    <a:prstClr val="black">
                      <a:alpha val="71000"/>
                    </a:prstClr>
                  </a:outerShdw>
                </a:effectLst>
                <a:latin typeface="Keep Calm Med" pitchFamily="2" charset="0"/>
              </a:rPr>
              <a:t>WAS </a:t>
            </a:r>
            <a:r>
              <a:rPr lang="en-AU" sz="6000" b="1" dirty="0" smtClean="0">
                <a:ln w="19050">
                  <a:solidFill>
                    <a:schemeClr val="tx1"/>
                  </a:solidFill>
                </a:ln>
                <a:solidFill>
                  <a:srgbClr val="FF0000"/>
                </a:solidFill>
                <a:effectLst>
                  <a:outerShdw blurRad="50800" dist="63500" dir="2700000" algn="tl" rotWithShape="0">
                    <a:prstClr val="black">
                      <a:alpha val="71000"/>
                    </a:prstClr>
                  </a:outerShdw>
                </a:effectLst>
                <a:latin typeface="Keep Calm Med" pitchFamily="2" charset="0"/>
              </a:rPr>
              <a:t>NOT</a:t>
            </a:r>
            <a:r>
              <a:rPr lang="en-AU" sz="6000" b="1" dirty="0" smtClean="0">
                <a:ln w="19050">
                  <a:solidFill>
                    <a:schemeClr val="tx1"/>
                  </a:solidFill>
                </a:ln>
                <a:solidFill>
                  <a:schemeClr val="bg1"/>
                </a:solidFill>
                <a:effectLst>
                  <a:outerShdw blurRad="50800" dist="63500" dir="2700000" algn="tl" rotWithShape="0">
                    <a:prstClr val="black">
                      <a:alpha val="71000"/>
                    </a:prstClr>
                  </a:outerShdw>
                </a:effectLst>
                <a:latin typeface="Keep Calm Med" pitchFamily="2" charset="0"/>
              </a:rPr>
              <a:t> IN THE</a:t>
            </a:r>
          </a:p>
          <a:p>
            <a:pPr algn="ctr">
              <a:lnSpc>
                <a:spcPts val="10000"/>
              </a:lnSpc>
            </a:pPr>
            <a:r>
              <a:rPr lang="en-AU" sz="10000" b="1" dirty="0" smtClean="0">
                <a:ln w="19050">
                  <a:solidFill>
                    <a:schemeClr val="tx1"/>
                  </a:solidFill>
                </a:ln>
                <a:solidFill>
                  <a:schemeClr val="bg1"/>
                </a:solidFill>
                <a:effectLst>
                  <a:outerShdw blurRad="50800" dist="63500" dir="2700000" algn="tl" rotWithShape="0">
                    <a:prstClr val="black">
                      <a:alpha val="71000"/>
                    </a:prstClr>
                  </a:outerShdw>
                </a:effectLst>
                <a:latin typeface="Keep Calm Med" pitchFamily="2" charset="0"/>
              </a:rPr>
              <a:t>HUSSITE</a:t>
            </a:r>
            <a:br>
              <a:rPr lang="en-AU" sz="10000" b="1" dirty="0" smtClean="0">
                <a:ln w="19050">
                  <a:solidFill>
                    <a:schemeClr val="tx1"/>
                  </a:solidFill>
                </a:ln>
                <a:solidFill>
                  <a:schemeClr val="bg1"/>
                </a:solidFill>
                <a:effectLst>
                  <a:outerShdw blurRad="50800" dist="63500" dir="2700000" algn="tl" rotWithShape="0">
                    <a:prstClr val="black">
                      <a:alpha val="71000"/>
                    </a:prstClr>
                  </a:outerShdw>
                </a:effectLst>
                <a:latin typeface="Keep Calm Med" pitchFamily="2" charset="0"/>
              </a:rPr>
            </a:br>
            <a:r>
              <a:rPr lang="en-AU" sz="7200" b="1" dirty="0" smtClean="0">
                <a:ln w="19050">
                  <a:solidFill>
                    <a:schemeClr val="tx1"/>
                  </a:solidFill>
                </a:ln>
                <a:solidFill>
                  <a:schemeClr val="bg1"/>
                </a:solidFill>
                <a:effectLst>
                  <a:outerShdw blurRad="50800" dist="63500" dir="2700000" algn="tl" rotWithShape="0">
                    <a:prstClr val="black">
                      <a:alpha val="71000"/>
                    </a:prstClr>
                  </a:outerShdw>
                </a:effectLst>
                <a:latin typeface="Keep Calm Med" pitchFamily="2" charset="0"/>
              </a:rPr>
              <a:t>VOCABULARY</a:t>
            </a:r>
          </a:p>
        </p:txBody>
      </p:sp>
    </p:spTree>
    <p:extLst>
      <p:ext uri="{BB962C8B-B14F-4D97-AF65-F5344CB8AC3E}">
        <p14:creationId xmlns:p14="http://schemas.microsoft.com/office/powerpoint/2010/main" val="5668415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Battle wagon (</a:t>
            </a:r>
            <a:r>
              <a:rPr lang="en-AU" dirty="0" err="1" smtClean="0"/>
              <a:t>wagenburg</a:t>
            </a:r>
            <a:r>
              <a:rPr lang="en-AU" smtClean="0"/>
              <a:t>) </a:t>
            </a:r>
            <a:r>
              <a:rPr lang="en-AU" dirty="0" smtClean="0"/>
              <a:t>tactics</a:t>
            </a:r>
            <a:endParaRPr lang="en-US" dirty="0"/>
          </a:p>
        </p:txBody>
      </p:sp>
      <p:sp>
        <p:nvSpPr>
          <p:cNvPr id="3" name="Content Placeholder 2"/>
          <p:cNvSpPr>
            <a:spLocks noGrp="1"/>
          </p:cNvSpPr>
          <p:nvPr>
            <p:ph idx="1"/>
          </p:nvPr>
        </p:nvSpPr>
        <p:spPr>
          <a:xfrm>
            <a:off x="457200" y="980728"/>
            <a:ext cx="8229600" cy="5328592"/>
          </a:xfrm>
        </p:spPr>
        <p:txBody>
          <a:bodyPr>
            <a:normAutofit/>
          </a:bodyPr>
          <a:lstStyle/>
          <a:p>
            <a:pPr>
              <a:lnSpc>
                <a:spcPct val="100000"/>
              </a:lnSpc>
            </a:pPr>
            <a:r>
              <a:rPr lang="en-AU" sz="2400" dirty="0" smtClean="0"/>
              <a:t>Preparation: place wagons in formation on defensible terrain and chain them together as a fortress.  Build ditch or stakes.</a:t>
            </a:r>
          </a:p>
          <a:p>
            <a:r>
              <a:rPr lang="en-AU" sz="2400" dirty="0" smtClean="0"/>
              <a:t>PHASE 1: DEFENSE</a:t>
            </a:r>
          </a:p>
          <a:p>
            <a:pPr marL="820737" lvl="1" indent="-457200">
              <a:spcAft>
                <a:spcPts val="0"/>
              </a:spcAft>
              <a:buFont typeface="+mj-lt"/>
              <a:buAutoNum type="arabicPeriod"/>
            </a:pPr>
            <a:r>
              <a:rPr lang="en-AU" sz="2400" dirty="0" smtClean="0"/>
              <a:t>Man wagons, cavalry inside the square.</a:t>
            </a:r>
          </a:p>
          <a:p>
            <a:pPr marL="820737" lvl="1" indent="-457200">
              <a:spcAft>
                <a:spcPts val="0"/>
              </a:spcAft>
              <a:buFont typeface="+mj-lt"/>
              <a:buAutoNum type="arabicPeriod"/>
            </a:pPr>
            <a:r>
              <a:rPr lang="en-AU" sz="2400" dirty="0" smtClean="0"/>
              <a:t>Pound the enemy with artillery using </a:t>
            </a:r>
            <a:r>
              <a:rPr lang="en-AU" sz="2400" i="1" dirty="0" smtClean="0"/>
              <a:t>houfnice</a:t>
            </a:r>
            <a:r>
              <a:rPr lang="en-AU" sz="2400" dirty="0" smtClean="0"/>
              <a:t> (howitzers) and </a:t>
            </a:r>
            <a:r>
              <a:rPr lang="en-US" sz="2400" i="1" dirty="0"/>
              <a:t>píšťala</a:t>
            </a:r>
            <a:r>
              <a:rPr lang="en-US" sz="2400" dirty="0"/>
              <a:t> (hand cannon</a:t>
            </a:r>
            <a:r>
              <a:rPr lang="en-US" sz="2400" dirty="0" smtClean="0"/>
              <a:t>).</a:t>
            </a:r>
          </a:p>
          <a:p>
            <a:pPr marL="820737" lvl="1" indent="-457200">
              <a:spcAft>
                <a:spcPts val="0"/>
              </a:spcAft>
              <a:buFont typeface="+mj-lt"/>
              <a:buAutoNum type="arabicPeriod"/>
            </a:pPr>
            <a:r>
              <a:rPr lang="en-AU" sz="2400" dirty="0" smtClean="0"/>
              <a:t>Use crossbows within range.</a:t>
            </a:r>
          </a:p>
          <a:p>
            <a:pPr marL="820737" lvl="1" indent="-457200">
              <a:buFont typeface="+mj-lt"/>
              <a:buAutoNum type="arabicPeriod"/>
            </a:pPr>
            <a:r>
              <a:rPr lang="en-AU" sz="2400" dirty="0" smtClean="0"/>
              <a:t>Stones were available when ammunition was exhausted.</a:t>
            </a:r>
          </a:p>
          <a:p>
            <a:r>
              <a:rPr lang="en-AU" sz="2400" dirty="0" smtClean="0"/>
              <a:t>PHASE 2: ASSAULT</a:t>
            </a:r>
          </a:p>
          <a:p>
            <a:pPr marL="820737" lvl="1" indent="-457200">
              <a:spcAft>
                <a:spcPts val="0"/>
              </a:spcAft>
              <a:buFont typeface="+mj-lt"/>
              <a:buAutoNum type="arabicPeriod"/>
            </a:pPr>
            <a:r>
              <a:rPr lang="en-US" sz="2400" dirty="0" smtClean="0"/>
              <a:t>Infantry </a:t>
            </a:r>
            <a:r>
              <a:rPr lang="en-US" sz="2400" dirty="0"/>
              <a:t>with swords, flails, and polearms would </a:t>
            </a:r>
            <a:r>
              <a:rPr lang="en-US" sz="2400" dirty="0" smtClean="0"/>
              <a:t>leave fortress to attack </a:t>
            </a:r>
            <a:r>
              <a:rPr lang="en-US" sz="2400" dirty="0"/>
              <a:t>the weary enemy</a:t>
            </a:r>
            <a:r>
              <a:rPr lang="en-US" sz="2400" dirty="0" smtClean="0"/>
              <a:t>.</a:t>
            </a:r>
          </a:p>
          <a:p>
            <a:pPr marL="820737" lvl="1" indent="-457200">
              <a:buFont typeface="+mj-lt"/>
              <a:buAutoNum type="arabicPeriod"/>
            </a:pPr>
            <a:r>
              <a:rPr lang="en-US" sz="2400" dirty="0" smtClean="0"/>
              <a:t>Cavalry </a:t>
            </a:r>
            <a:r>
              <a:rPr lang="en-US" sz="2400" dirty="0"/>
              <a:t>in the square would </a:t>
            </a:r>
            <a:r>
              <a:rPr lang="en-US" sz="2400" dirty="0" smtClean="0"/>
              <a:t>also come </a:t>
            </a:r>
            <a:r>
              <a:rPr lang="en-US" sz="2400" dirty="0"/>
              <a:t>out and attack. </a:t>
            </a:r>
            <a:endParaRPr lang="en-AU" sz="2400" dirty="0" smtClean="0"/>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88640"/>
            <a:ext cx="1047767" cy="785825"/>
          </a:xfrm>
          <a:prstGeom prst="rect">
            <a:avLst/>
          </a:prstGeom>
        </p:spPr>
      </p:pic>
    </p:spTree>
    <p:extLst>
      <p:ext uri="{BB962C8B-B14F-4D97-AF65-F5344CB8AC3E}">
        <p14:creationId xmlns:p14="http://schemas.microsoft.com/office/powerpoint/2010/main" val="11287089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482" r="3054"/>
          <a:stretch/>
        </p:blipFill>
        <p:spPr>
          <a:xfrm>
            <a:off x="0" y="0"/>
            <a:ext cx="9144000" cy="6957392"/>
          </a:xfrm>
          <a:prstGeom prst="rect">
            <a:avLst/>
          </a:prstGeom>
        </p:spPr>
      </p:pic>
      <p:sp>
        <p:nvSpPr>
          <p:cNvPr id="3" name="Title 2"/>
          <p:cNvSpPr>
            <a:spLocks noGrp="1"/>
          </p:cNvSpPr>
          <p:nvPr>
            <p:ph type="title"/>
          </p:nvPr>
        </p:nvSpPr>
        <p:spPr/>
        <p:txBody>
          <a:bodyPr/>
          <a:lstStyle/>
          <a:p>
            <a:r>
              <a:rPr lang="en-AU" dirty="0" smtClean="0"/>
              <a:t>PHASE 1 - DEFENSE</a:t>
            </a:r>
            <a:endParaRPr lang="en-US" dirty="0"/>
          </a:p>
        </p:txBody>
      </p:sp>
    </p:spTree>
    <p:extLst>
      <p:ext uri="{BB962C8B-B14F-4D97-AF65-F5344CB8AC3E}">
        <p14:creationId xmlns:p14="http://schemas.microsoft.com/office/powerpoint/2010/main" val="6166507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160" r="1084"/>
          <a:stretch/>
        </p:blipFill>
        <p:spPr>
          <a:xfrm>
            <a:off x="0" y="0"/>
            <a:ext cx="9144000" cy="6629788"/>
          </a:xfrm>
          <a:prstGeom prst="rect">
            <a:avLst/>
          </a:prstGeom>
        </p:spPr>
      </p:pic>
      <p:sp>
        <p:nvSpPr>
          <p:cNvPr id="3" name="Rectangular Callout 2"/>
          <p:cNvSpPr/>
          <p:nvPr/>
        </p:nvSpPr>
        <p:spPr>
          <a:xfrm>
            <a:off x="6660232" y="980728"/>
            <a:ext cx="2088232" cy="648072"/>
          </a:xfrm>
          <a:prstGeom prst="wedgeRectCallout">
            <a:avLst>
              <a:gd name="adj1" fmla="val 34915"/>
              <a:gd name="adj2" fmla="val 238870"/>
            </a:avLst>
          </a:prstGeom>
          <a:solidFill>
            <a:srgbClr val="FFFF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en-AU" sz="2000" dirty="0" smtClean="0">
                <a:solidFill>
                  <a:schemeClr val="tx1"/>
                </a:solidFill>
              </a:rPr>
              <a:t>Anchor on defensible terrain.</a:t>
            </a:r>
            <a:endParaRPr lang="en-US" sz="2000" dirty="0">
              <a:solidFill>
                <a:schemeClr val="tx1"/>
              </a:solidFill>
            </a:endParaRPr>
          </a:p>
        </p:txBody>
      </p:sp>
      <p:sp>
        <p:nvSpPr>
          <p:cNvPr id="5" name="Rectangular Callout 4"/>
          <p:cNvSpPr/>
          <p:nvPr/>
        </p:nvSpPr>
        <p:spPr>
          <a:xfrm>
            <a:off x="1115616" y="177052"/>
            <a:ext cx="1872208" cy="648072"/>
          </a:xfrm>
          <a:prstGeom prst="wedgeRectCallout">
            <a:avLst>
              <a:gd name="adj1" fmla="val 41469"/>
              <a:gd name="adj2" fmla="val 281198"/>
            </a:avLst>
          </a:prstGeom>
          <a:solidFill>
            <a:srgbClr val="FFFF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en-AU" sz="2000" dirty="0" smtClean="0">
                <a:solidFill>
                  <a:schemeClr val="tx1"/>
                </a:solidFill>
              </a:rPr>
              <a:t>All-around 360° defense.</a:t>
            </a:r>
            <a:endParaRPr lang="en-US" sz="2000" dirty="0">
              <a:solidFill>
                <a:schemeClr val="tx1"/>
              </a:solidFill>
            </a:endParaRPr>
          </a:p>
        </p:txBody>
      </p:sp>
      <p:sp>
        <p:nvSpPr>
          <p:cNvPr id="6" name="Rectangular Callout 5"/>
          <p:cNvSpPr/>
          <p:nvPr/>
        </p:nvSpPr>
        <p:spPr>
          <a:xfrm>
            <a:off x="107504" y="4581128"/>
            <a:ext cx="2016224" cy="648072"/>
          </a:xfrm>
          <a:prstGeom prst="wedgeRectCallout">
            <a:avLst>
              <a:gd name="adj1" fmla="val 44015"/>
              <a:gd name="adj2" fmla="val -197115"/>
            </a:avLst>
          </a:prstGeom>
          <a:solidFill>
            <a:srgbClr val="FFFF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en-AU" sz="2000" dirty="0" smtClean="0">
                <a:solidFill>
                  <a:schemeClr val="tx1"/>
                </a:solidFill>
              </a:rPr>
              <a:t>Heavy use of long range artillery.</a:t>
            </a:r>
            <a:endParaRPr lang="en-US" sz="2000" dirty="0">
              <a:solidFill>
                <a:schemeClr val="tx1"/>
              </a:solidFill>
            </a:endParaRPr>
          </a:p>
        </p:txBody>
      </p:sp>
      <p:sp>
        <p:nvSpPr>
          <p:cNvPr id="7" name="Rectangular Callout 6"/>
          <p:cNvSpPr/>
          <p:nvPr/>
        </p:nvSpPr>
        <p:spPr>
          <a:xfrm>
            <a:off x="611560" y="5301208"/>
            <a:ext cx="2016224" cy="648072"/>
          </a:xfrm>
          <a:prstGeom prst="wedgeRectCallout">
            <a:avLst>
              <a:gd name="adj1" fmla="val 91635"/>
              <a:gd name="adj2" fmla="val -77184"/>
            </a:avLst>
          </a:prstGeom>
          <a:solidFill>
            <a:srgbClr val="FFFF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en-AU" sz="2000" dirty="0" smtClean="0">
                <a:solidFill>
                  <a:schemeClr val="tx1"/>
                </a:solidFill>
              </a:rPr>
              <a:t>Force enemy to attack strength.</a:t>
            </a:r>
            <a:endParaRPr lang="en-US" sz="2000" dirty="0">
              <a:solidFill>
                <a:schemeClr val="tx1"/>
              </a:solidFill>
            </a:endParaRPr>
          </a:p>
        </p:txBody>
      </p:sp>
      <p:sp>
        <p:nvSpPr>
          <p:cNvPr id="8" name="Rectangular Callout 7"/>
          <p:cNvSpPr/>
          <p:nvPr/>
        </p:nvSpPr>
        <p:spPr>
          <a:xfrm>
            <a:off x="6948264" y="3356992"/>
            <a:ext cx="2016224" cy="648072"/>
          </a:xfrm>
          <a:prstGeom prst="wedgeRectCallout">
            <a:avLst>
              <a:gd name="adj1" fmla="val -97030"/>
              <a:gd name="adj2" fmla="val 94953"/>
            </a:avLst>
          </a:prstGeom>
          <a:solidFill>
            <a:srgbClr val="FFFF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en-AU" sz="2000" dirty="0" smtClean="0">
                <a:solidFill>
                  <a:schemeClr val="tx1"/>
                </a:solidFill>
              </a:rPr>
              <a:t>Apply maximum force in defence.</a:t>
            </a:r>
            <a:endParaRPr lang="en-US" sz="2000" dirty="0">
              <a:solidFill>
                <a:schemeClr val="tx1"/>
              </a:solidFill>
            </a:endParaRPr>
          </a:p>
        </p:txBody>
      </p:sp>
      <p:sp>
        <p:nvSpPr>
          <p:cNvPr id="10" name="Rectangle 9"/>
          <p:cNvSpPr/>
          <p:nvPr/>
        </p:nvSpPr>
        <p:spPr>
          <a:xfrm>
            <a:off x="5508104" y="116632"/>
            <a:ext cx="3456384" cy="7920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lnSpc>
                <a:spcPts val="2000"/>
              </a:lnSpc>
            </a:pPr>
            <a:r>
              <a:rPr lang="en-AU" sz="2000" b="1" dirty="0"/>
              <a:t>METT-TC</a:t>
            </a:r>
            <a:r>
              <a:rPr lang="en-AU" dirty="0"/>
              <a:t> </a:t>
            </a:r>
            <a:r>
              <a:rPr lang="en-AU" dirty="0" smtClean="0"/>
              <a:t/>
            </a:r>
            <a:br>
              <a:rPr lang="en-AU" dirty="0" smtClean="0"/>
            </a:br>
            <a:r>
              <a:rPr lang="en-AU" dirty="0" smtClean="0"/>
              <a:t>Mission</a:t>
            </a:r>
            <a:r>
              <a:rPr lang="en-AU" dirty="0"/>
              <a:t>, Enemy, </a:t>
            </a:r>
            <a:r>
              <a:rPr lang="en-AU" dirty="0" smtClean="0"/>
              <a:t>Terrain &amp; Weather, Troops - Time, Civil (support, etc.).</a:t>
            </a:r>
            <a:endParaRPr lang="en-US" dirty="0"/>
          </a:p>
        </p:txBody>
      </p:sp>
      <p:sp>
        <p:nvSpPr>
          <p:cNvPr id="9" name="Rectangular Callout 8"/>
          <p:cNvSpPr/>
          <p:nvPr/>
        </p:nvSpPr>
        <p:spPr>
          <a:xfrm>
            <a:off x="5580112" y="1700808"/>
            <a:ext cx="2088232" cy="648072"/>
          </a:xfrm>
          <a:prstGeom prst="wedgeRectCallout">
            <a:avLst>
              <a:gd name="adj1" fmla="val -67550"/>
              <a:gd name="adj2" fmla="val -3814"/>
            </a:avLst>
          </a:prstGeom>
          <a:solidFill>
            <a:srgbClr val="FFFF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lnSpc>
                <a:spcPts val="2000"/>
              </a:lnSpc>
            </a:pPr>
            <a:r>
              <a:rPr lang="en-AU" sz="2000" dirty="0" smtClean="0">
                <a:solidFill>
                  <a:schemeClr val="tx1"/>
                </a:solidFill>
              </a:rPr>
              <a:t>Carefully watch for breakthroughs.</a:t>
            </a:r>
            <a:endParaRPr lang="en-US" sz="2000" dirty="0">
              <a:solidFill>
                <a:schemeClr val="tx1"/>
              </a:solidFill>
            </a:endParaRPr>
          </a:p>
        </p:txBody>
      </p:sp>
    </p:spTree>
    <p:extLst>
      <p:ext uri="{BB962C8B-B14F-4D97-AF65-F5344CB8AC3E}">
        <p14:creationId xmlns:p14="http://schemas.microsoft.com/office/powerpoint/2010/main" val="18435317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272"/>
            <a:ext cx="9144000" cy="6932544"/>
          </a:xfrm>
          <a:prstGeom prst="rect">
            <a:avLst/>
          </a:prstGeom>
        </p:spPr>
      </p:pic>
      <p:sp>
        <p:nvSpPr>
          <p:cNvPr id="3" name="Title 2"/>
          <p:cNvSpPr>
            <a:spLocks noGrp="1"/>
          </p:cNvSpPr>
          <p:nvPr>
            <p:ph type="title"/>
          </p:nvPr>
        </p:nvSpPr>
        <p:spPr/>
        <p:txBody>
          <a:bodyPr/>
          <a:lstStyle/>
          <a:p>
            <a:r>
              <a:rPr lang="en-AU" dirty="0" smtClean="0">
                <a:solidFill>
                  <a:schemeClr val="bg1"/>
                </a:solidFill>
                <a:effectLst>
                  <a:outerShdw blurRad="38100" dist="38100" dir="2700000" algn="tl">
                    <a:srgbClr val="000000">
                      <a:alpha val="43137"/>
                    </a:srgbClr>
                  </a:outerShdw>
                </a:effectLst>
              </a:rPr>
              <a:t>PHASE 2 - COUNTERATTACK</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588842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696"/>
          <a:stretch/>
        </p:blipFill>
        <p:spPr>
          <a:xfrm>
            <a:off x="0" y="-99392"/>
            <a:ext cx="9144000" cy="6655860"/>
          </a:xfrm>
          <a:prstGeom prst="rect">
            <a:avLst/>
          </a:prstGeom>
        </p:spPr>
      </p:pic>
      <p:sp>
        <p:nvSpPr>
          <p:cNvPr id="3" name="Rectangular Callout 2"/>
          <p:cNvSpPr/>
          <p:nvPr/>
        </p:nvSpPr>
        <p:spPr>
          <a:xfrm>
            <a:off x="179512" y="3320988"/>
            <a:ext cx="1728192" cy="648072"/>
          </a:xfrm>
          <a:prstGeom prst="wedgeRectCallout">
            <a:avLst>
              <a:gd name="adj1" fmla="val 38973"/>
              <a:gd name="adj2" fmla="val -153376"/>
            </a:avLst>
          </a:prstGeom>
          <a:solidFill>
            <a:srgbClr val="FFFF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lnSpc>
                <a:spcPts val="2000"/>
              </a:lnSpc>
            </a:pPr>
            <a:r>
              <a:rPr lang="en-AU" sz="2000" dirty="0" smtClean="0">
                <a:solidFill>
                  <a:schemeClr val="tx1"/>
                </a:solidFill>
              </a:rPr>
              <a:t>Identify enemy weaknesses.</a:t>
            </a:r>
            <a:endParaRPr lang="en-US" sz="2000" dirty="0">
              <a:solidFill>
                <a:schemeClr val="tx1"/>
              </a:solidFill>
            </a:endParaRPr>
          </a:p>
        </p:txBody>
      </p:sp>
      <p:sp>
        <p:nvSpPr>
          <p:cNvPr id="4" name="Rectangular Callout 3"/>
          <p:cNvSpPr/>
          <p:nvPr/>
        </p:nvSpPr>
        <p:spPr>
          <a:xfrm>
            <a:off x="6804248" y="2258192"/>
            <a:ext cx="1728192" cy="427856"/>
          </a:xfrm>
          <a:prstGeom prst="wedgeRectCallout">
            <a:avLst>
              <a:gd name="adj1" fmla="val -93100"/>
              <a:gd name="adj2" fmla="val 284871"/>
            </a:avLst>
          </a:prstGeom>
          <a:solidFill>
            <a:srgbClr val="FFFF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en-AU" sz="2000" dirty="0" smtClean="0">
                <a:solidFill>
                  <a:schemeClr val="tx1"/>
                </a:solidFill>
              </a:rPr>
              <a:t>Breakthrough</a:t>
            </a:r>
            <a:endParaRPr lang="en-US" sz="2000" dirty="0">
              <a:solidFill>
                <a:schemeClr val="tx1"/>
              </a:solidFill>
            </a:endParaRPr>
          </a:p>
        </p:txBody>
      </p:sp>
      <p:sp>
        <p:nvSpPr>
          <p:cNvPr id="5" name="Rectangular Callout 4"/>
          <p:cNvSpPr/>
          <p:nvPr/>
        </p:nvSpPr>
        <p:spPr>
          <a:xfrm>
            <a:off x="7164288" y="3014610"/>
            <a:ext cx="1728192" cy="427856"/>
          </a:xfrm>
          <a:prstGeom prst="wedgeRectCallout">
            <a:avLst>
              <a:gd name="adj1" fmla="val -69895"/>
              <a:gd name="adj2" fmla="val 367660"/>
            </a:avLst>
          </a:prstGeom>
          <a:solidFill>
            <a:srgbClr val="FFFF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en-AU" sz="2000" dirty="0" smtClean="0">
                <a:solidFill>
                  <a:schemeClr val="tx1"/>
                </a:solidFill>
              </a:rPr>
              <a:t>Envelop</a:t>
            </a:r>
            <a:endParaRPr lang="en-US" sz="2000" dirty="0">
              <a:solidFill>
                <a:schemeClr val="tx1"/>
              </a:solidFill>
            </a:endParaRPr>
          </a:p>
        </p:txBody>
      </p:sp>
      <p:sp>
        <p:nvSpPr>
          <p:cNvPr id="6" name="Rectangular Callout 5"/>
          <p:cNvSpPr/>
          <p:nvPr/>
        </p:nvSpPr>
        <p:spPr>
          <a:xfrm>
            <a:off x="1403648" y="5672800"/>
            <a:ext cx="1728192" cy="427856"/>
          </a:xfrm>
          <a:prstGeom prst="wedgeRectCallout">
            <a:avLst>
              <a:gd name="adj1" fmla="val -34973"/>
              <a:gd name="adj2" fmla="val 8616"/>
            </a:avLst>
          </a:prstGeom>
          <a:solidFill>
            <a:srgbClr val="FFFF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en-AU" sz="2400" b="1" dirty="0" smtClean="0">
                <a:solidFill>
                  <a:schemeClr val="tx1"/>
                </a:solidFill>
              </a:rPr>
              <a:t>Exploit!</a:t>
            </a:r>
            <a:endParaRPr lang="en-US" sz="2400" b="1" dirty="0">
              <a:solidFill>
                <a:schemeClr val="tx1"/>
              </a:solidFill>
            </a:endParaRPr>
          </a:p>
        </p:txBody>
      </p:sp>
      <p:sp>
        <p:nvSpPr>
          <p:cNvPr id="7" name="Rectangular Callout 6"/>
          <p:cNvSpPr/>
          <p:nvPr/>
        </p:nvSpPr>
        <p:spPr>
          <a:xfrm>
            <a:off x="179512" y="4077072"/>
            <a:ext cx="1728192" cy="427856"/>
          </a:xfrm>
          <a:prstGeom prst="wedgeRectCallout">
            <a:avLst>
              <a:gd name="adj1" fmla="val 175082"/>
              <a:gd name="adj2" fmla="val -53363"/>
            </a:avLst>
          </a:prstGeom>
          <a:solidFill>
            <a:srgbClr val="FFFF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en-AU" sz="2000" dirty="0" smtClean="0">
                <a:solidFill>
                  <a:schemeClr val="tx1"/>
                </a:solidFill>
              </a:rPr>
              <a:t>Penetrate</a:t>
            </a:r>
            <a:endParaRPr lang="en-US" sz="2000" dirty="0">
              <a:solidFill>
                <a:schemeClr val="tx1"/>
              </a:solidFill>
            </a:endParaRPr>
          </a:p>
        </p:txBody>
      </p:sp>
      <p:sp>
        <p:nvSpPr>
          <p:cNvPr id="8" name="Rectangular Callout 7"/>
          <p:cNvSpPr/>
          <p:nvPr/>
        </p:nvSpPr>
        <p:spPr>
          <a:xfrm>
            <a:off x="179512" y="5017368"/>
            <a:ext cx="1728192" cy="427856"/>
          </a:xfrm>
          <a:prstGeom prst="wedgeRectCallout">
            <a:avLst>
              <a:gd name="adj1" fmla="val 144923"/>
              <a:gd name="adj2" fmla="val -102518"/>
            </a:avLst>
          </a:prstGeom>
          <a:solidFill>
            <a:srgbClr val="FFFF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en-AU" sz="2000" dirty="0" smtClean="0">
                <a:solidFill>
                  <a:schemeClr val="tx1"/>
                </a:solidFill>
              </a:rPr>
              <a:t>Widen the gap</a:t>
            </a:r>
            <a:endParaRPr lang="en-US" sz="2000" dirty="0">
              <a:solidFill>
                <a:schemeClr val="tx1"/>
              </a:solidFill>
            </a:endParaRPr>
          </a:p>
        </p:txBody>
      </p:sp>
    </p:spTree>
    <p:extLst>
      <p:ext uri="{BB962C8B-B14F-4D97-AF65-F5344CB8AC3E}">
        <p14:creationId xmlns:p14="http://schemas.microsoft.com/office/powerpoint/2010/main" val="42798917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512" y="0"/>
            <a:ext cx="9207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9144"/>
            <a:ext cx="9207714" cy="6192688"/>
          </a:xfrm>
          <a:prstGeom prst="rect">
            <a:avLst/>
          </a:prstGeom>
        </p:spPr>
      </p:pic>
      <p:sp>
        <p:nvSpPr>
          <p:cNvPr id="2" name="Title 1"/>
          <p:cNvSpPr>
            <a:spLocks noGrp="1"/>
          </p:cNvSpPr>
          <p:nvPr>
            <p:ph type="title"/>
          </p:nvPr>
        </p:nvSpPr>
        <p:spPr>
          <a:xfrm>
            <a:off x="457200" y="188640"/>
            <a:ext cx="8229600" cy="582595"/>
          </a:xfrm>
        </p:spPr>
        <p:txBody>
          <a:bodyPr/>
          <a:lstStyle/>
          <a:p>
            <a:r>
              <a:rPr lang="en-AU" dirty="0" smtClean="0"/>
              <a:t>PHASE 2 – COUNTER-ATTACK</a:t>
            </a:r>
            <a:endParaRPr lang="en-US" dirty="0"/>
          </a:p>
        </p:txBody>
      </p:sp>
    </p:spTree>
    <p:extLst>
      <p:ext uri="{BB962C8B-B14F-4D97-AF65-F5344CB8AC3E}">
        <p14:creationId xmlns:p14="http://schemas.microsoft.com/office/powerpoint/2010/main" val="24515052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983" r="1154"/>
          <a:stretch/>
        </p:blipFill>
        <p:spPr>
          <a:xfrm>
            <a:off x="0" y="0"/>
            <a:ext cx="9144000" cy="6669360"/>
          </a:xfrm>
          <a:prstGeom prst="rect">
            <a:avLst/>
          </a:prstGeom>
        </p:spPr>
      </p:pic>
      <p:sp>
        <p:nvSpPr>
          <p:cNvPr id="8" name="Rectangular Callout 7"/>
          <p:cNvSpPr/>
          <p:nvPr/>
        </p:nvSpPr>
        <p:spPr>
          <a:xfrm>
            <a:off x="1547664" y="396072"/>
            <a:ext cx="1944216" cy="360040"/>
          </a:xfrm>
          <a:prstGeom prst="wedgeRectCallout">
            <a:avLst>
              <a:gd name="adj1" fmla="val 43427"/>
              <a:gd name="adj2" fmla="val 592609"/>
            </a:avLst>
          </a:prstGeom>
          <a:solidFill>
            <a:srgbClr val="FFFF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b="1" dirty="0" smtClean="0">
                <a:solidFill>
                  <a:schemeClr val="tx1"/>
                </a:solidFill>
              </a:rPr>
              <a:t>Frontal assaults</a:t>
            </a:r>
            <a:endParaRPr lang="en-US" b="1" dirty="0">
              <a:solidFill>
                <a:schemeClr val="tx1"/>
              </a:solidFill>
            </a:endParaRPr>
          </a:p>
        </p:txBody>
      </p:sp>
      <p:grpSp>
        <p:nvGrpSpPr>
          <p:cNvPr id="5" name="Group 4"/>
          <p:cNvGrpSpPr/>
          <p:nvPr/>
        </p:nvGrpSpPr>
        <p:grpSpPr>
          <a:xfrm>
            <a:off x="3851920" y="188640"/>
            <a:ext cx="2808312" cy="360040"/>
            <a:chOff x="3851920" y="188640"/>
            <a:chExt cx="2808312" cy="360040"/>
          </a:xfrm>
          <a:solidFill>
            <a:srgbClr val="FFFFCC"/>
          </a:solidFill>
        </p:grpSpPr>
        <p:sp>
          <p:nvSpPr>
            <p:cNvPr id="4" name="Rectangular Callout 3"/>
            <p:cNvSpPr/>
            <p:nvPr/>
          </p:nvSpPr>
          <p:spPr>
            <a:xfrm>
              <a:off x="3851920" y="188640"/>
              <a:ext cx="2808312" cy="360040"/>
            </a:xfrm>
            <a:prstGeom prst="wedgeRectCallout">
              <a:avLst>
                <a:gd name="adj1" fmla="val 68676"/>
                <a:gd name="adj2" fmla="val 658872"/>
              </a:avLst>
            </a:pr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smtClean="0">
                  <a:solidFill>
                    <a:schemeClr val="tx1"/>
                  </a:solidFill>
                </a:rPr>
                <a:t>Double envelopment</a:t>
              </a:r>
              <a:endParaRPr lang="en-US" sz="2000" dirty="0">
                <a:solidFill>
                  <a:schemeClr val="tx1"/>
                </a:solidFill>
              </a:endParaRPr>
            </a:p>
          </p:txBody>
        </p:sp>
        <p:sp>
          <p:nvSpPr>
            <p:cNvPr id="3" name="Rectangular Callout 2"/>
            <p:cNvSpPr/>
            <p:nvPr/>
          </p:nvSpPr>
          <p:spPr>
            <a:xfrm>
              <a:off x="3851920" y="188640"/>
              <a:ext cx="2808312" cy="360040"/>
            </a:xfrm>
            <a:prstGeom prst="wedgeRectCallout">
              <a:avLst>
                <a:gd name="adj1" fmla="val -83089"/>
                <a:gd name="adj2" fmla="val 427527"/>
              </a:avLst>
            </a:pr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 name="Rectangular Callout 5"/>
          <p:cNvSpPr/>
          <p:nvPr/>
        </p:nvSpPr>
        <p:spPr>
          <a:xfrm>
            <a:off x="3851920" y="188640"/>
            <a:ext cx="2808312" cy="360040"/>
          </a:xfrm>
          <a:prstGeom prst="wedgeRectCallout">
            <a:avLst>
              <a:gd name="adj1" fmla="val 68676"/>
              <a:gd name="adj2" fmla="val 658872"/>
            </a:avLst>
          </a:prstGeom>
          <a:solidFill>
            <a:srgbClr val="FFFFCC"/>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smtClean="0">
                <a:solidFill>
                  <a:schemeClr val="tx1"/>
                </a:solidFill>
              </a:rPr>
              <a:t>Double envelopment</a:t>
            </a:r>
            <a:endParaRPr lang="en-US" sz="2000" dirty="0">
              <a:solidFill>
                <a:schemeClr val="tx1"/>
              </a:solidFill>
            </a:endParaRPr>
          </a:p>
        </p:txBody>
      </p:sp>
      <p:sp>
        <p:nvSpPr>
          <p:cNvPr id="7" name="Rectangular Callout 6"/>
          <p:cNvSpPr/>
          <p:nvPr/>
        </p:nvSpPr>
        <p:spPr>
          <a:xfrm>
            <a:off x="3851920" y="188640"/>
            <a:ext cx="2808312" cy="360040"/>
          </a:xfrm>
          <a:prstGeom prst="wedgeRectCallout">
            <a:avLst>
              <a:gd name="adj1" fmla="val -83089"/>
              <a:gd name="adj2" fmla="val 427527"/>
            </a:avLst>
          </a:prstGeom>
          <a:solidFill>
            <a:srgbClr val="FFFFCC"/>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b="1" dirty="0" smtClean="0">
                <a:solidFill>
                  <a:schemeClr val="tx1"/>
                </a:solidFill>
              </a:rPr>
              <a:t>Double</a:t>
            </a:r>
            <a:r>
              <a:rPr lang="en-AU" b="1" dirty="0" smtClean="0">
                <a:solidFill>
                  <a:schemeClr val="tx1"/>
                </a:solidFill>
              </a:rPr>
              <a:t> </a:t>
            </a:r>
            <a:r>
              <a:rPr lang="en-AU" sz="2000" b="1" dirty="0" smtClean="0">
                <a:solidFill>
                  <a:schemeClr val="tx1"/>
                </a:solidFill>
              </a:rPr>
              <a:t>envelopment</a:t>
            </a:r>
            <a:endParaRPr lang="en-US" b="1" dirty="0">
              <a:solidFill>
                <a:schemeClr val="tx1"/>
              </a:solidFill>
            </a:endParaRPr>
          </a:p>
        </p:txBody>
      </p:sp>
    </p:spTree>
    <p:extLst>
      <p:ext uri="{BB962C8B-B14F-4D97-AF65-F5344CB8AC3E}">
        <p14:creationId xmlns:p14="http://schemas.microsoft.com/office/powerpoint/2010/main" val="27409227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Battle of </a:t>
            </a:r>
            <a:r>
              <a:rPr lang="en-US" dirty="0" smtClean="0"/>
              <a:t>Sudoměř 25 March 1420</a:t>
            </a:r>
            <a:endParaRPr lang="en-US" dirty="0"/>
          </a:p>
        </p:txBody>
      </p:sp>
      <p:sp>
        <p:nvSpPr>
          <p:cNvPr id="7" name="Content Placeholder 6"/>
          <p:cNvSpPr>
            <a:spLocks noGrp="1"/>
          </p:cNvSpPr>
          <p:nvPr>
            <p:ph idx="1"/>
          </p:nvPr>
        </p:nvSpPr>
        <p:spPr>
          <a:xfrm>
            <a:off x="395536" y="1196752"/>
            <a:ext cx="4042792" cy="4045935"/>
          </a:xfrm>
        </p:spPr>
        <p:txBody>
          <a:bodyPr>
            <a:normAutofit/>
          </a:bodyPr>
          <a:lstStyle/>
          <a:p>
            <a:pPr marL="0" indent="0" algn="ctr">
              <a:lnSpc>
                <a:spcPts val="4800"/>
              </a:lnSpc>
              <a:spcBef>
                <a:spcPts val="0"/>
              </a:spcBef>
              <a:spcAft>
                <a:spcPts val="0"/>
              </a:spcAft>
              <a:buNone/>
            </a:pPr>
            <a:r>
              <a:rPr lang="en-AU" sz="9600" dirty="0" smtClean="0">
                <a:solidFill>
                  <a:srgbClr val="FFC000"/>
                </a:solidFill>
                <a:effectLst>
                  <a:outerShdw blurRad="38100" dist="38100" dir="2700000" algn="tl">
                    <a:srgbClr val="000000">
                      <a:alpha val="43137"/>
                    </a:srgbClr>
                  </a:outerShdw>
                </a:effectLst>
                <a:latin typeface="Aileron Black" pitchFamily="50" charset="0"/>
              </a:rPr>
              <a:t>2,000</a:t>
            </a:r>
            <a:r>
              <a:rPr lang="en-AU" sz="5400" dirty="0" smtClean="0">
                <a:effectLst>
                  <a:outerShdw blurRad="38100" dist="38100" dir="2700000" algn="tl">
                    <a:srgbClr val="000000">
                      <a:alpha val="43137"/>
                    </a:srgbClr>
                  </a:outerShdw>
                </a:effectLst>
                <a:latin typeface="Aileron Black" pitchFamily="50" charset="0"/>
              </a:rPr>
              <a:t> </a:t>
            </a:r>
            <a:br>
              <a:rPr lang="en-AU" sz="5400" dirty="0" smtClean="0">
                <a:effectLst>
                  <a:outerShdw blurRad="38100" dist="38100" dir="2700000" algn="tl">
                    <a:srgbClr val="000000">
                      <a:alpha val="43137"/>
                    </a:srgbClr>
                  </a:outerShdw>
                </a:effectLst>
                <a:latin typeface="Aileron Black" pitchFamily="50" charset="0"/>
              </a:rPr>
            </a:br>
            <a:r>
              <a:rPr lang="en-AU" sz="5400" spc="300" dirty="0" smtClean="0">
                <a:effectLst>
                  <a:outerShdw blurRad="38100" dist="38100" dir="2700000" algn="tl">
                    <a:srgbClr val="000000">
                      <a:alpha val="43137"/>
                    </a:srgbClr>
                  </a:outerShdw>
                </a:effectLst>
                <a:latin typeface="Aileron Light" pitchFamily="50" charset="0"/>
              </a:rPr>
              <a:t>of the best </a:t>
            </a:r>
            <a:r>
              <a:rPr lang="en-AU" sz="7200" dirty="0" smtClean="0">
                <a:solidFill>
                  <a:srgbClr val="FFC000"/>
                </a:solidFill>
                <a:effectLst>
                  <a:outerShdw blurRad="38100" dist="38100" dir="2700000" algn="tl">
                    <a:srgbClr val="000000">
                      <a:alpha val="43137"/>
                    </a:srgbClr>
                  </a:outerShdw>
                </a:effectLst>
                <a:latin typeface="Aileron Black" pitchFamily="50" charset="0"/>
              </a:rPr>
              <a:t>cavalry</a:t>
            </a:r>
            <a:r>
              <a:rPr lang="en-AU" sz="5400" dirty="0" smtClean="0">
                <a:effectLst>
                  <a:outerShdw blurRad="38100" dist="38100" dir="2700000" algn="tl">
                    <a:srgbClr val="000000">
                      <a:alpha val="43137"/>
                    </a:srgbClr>
                  </a:outerShdw>
                </a:effectLst>
                <a:latin typeface="Aileron Black" pitchFamily="50" charset="0"/>
              </a:rPr>
              <a:t> </a:t>
            </a:r>
            <a:br>
              <a:rPr lang="en-AU" sz="5400" dirty="0" smtClean="0">
                <a:effectLst>
                  <a:outerShdw blurRad="38100" dist="38100" dir="2700000" algn="tl">
                    <a:srgbClr val="000000">
                      <a:alpha val="43137"/>
                    </a:srgbClr>
                  </a:outerShdw>
                </a:effectLst>
                <a:latin typeface="Aileron Black" pitchFamily="50" charset="0"/>
              </a:rPr>
            </a:br>
            <a:r>
              <a:rPr lang="en-AU" sz="5400" dirty="0" smtClean="0">
                <a:effectLst>
                  <a:outerShdw blurRad="38100" dist="38100" dir="2700000" algn="tl">
                    <a:srgbClr val="000000">
                      <a:alpha val="43137"/>
                    </a:srgbClr>
                  </a:outerShdw>
                </a:effectLst>
                <a:latin typeface="Aileron Light" pitchFamily="50" charset="0"/>
              </a:rPr>
              <a:t>in the world </a:t>
            </a:r>
            <a:r>
              <a:rPr lang="en-AU" sz="4400" dirty="0" smtClean="0">
                <a:effectLst>
                  <a:outerShdw blurRad="38100" dist="38100" dir="2700000" algn="tl">
                    <a:srgbClr val="000000">
                      <a:alpha val="43137"/>
                    </a:srgbClr>
                  </a:outerShdw>
                </a:effectLst>
                <a:latin typeface="Aileron Light" pitchFamily="50" charset="0"/>
              </a:rPr>
              <a:t>fought</a:t>
            </a:r>
            <a:r>
              <a:rPr lang="en-AU" sz="5400" dirty="0" smtClean="0">
                <a:effectLst>
                  <a:outerShdw blurRad="38100" dist="38100" dir="2700000" algn="tl">
                    <a:srgbClr val="000000">
                      <a:alpha val="43137"/>
                    </a:srgbClr>
                  </a:outerShdw>
                </a:effectLst>
                <a:latin typeface="Aileron Light" pitchFamily="50" charset="0"/>
              </a:rPr>
              <a:t> </a:t>
            </a:r>
            <a:r>
              <a:rPr lang="en-AU" sz="7200" dirty="0" smtClean="0">
                <a:solidFill>
                  <a:srgbClr val="3333FF"/>
                </a:solidFill>
                <a:effectLst>
                  <a:outerShdw blurRad="38100" dist="38100" dir="2700000" algn="tl">
                    <a:srgbClr val="000000">
                      <a:alpha val="43137"/>
                    </a:srgbClr>
                  </a:outerShdw>
                </a:effectLst>
                <a:latin typeface="Aileron Black" pitchFamily="50" charset="0"/>
              </a:rPr>
              <a:t>400</a:t>
            </a:r>
            <a:r>
              <a:rPr lang="en-AU" sz="7200" dirty="0" smtClean="0">
                <a:effectLst>
                  <a:outerShdw blurRad="38100" dist="38100" dir="2700000" algn="tl">
                    <a:srgbClr val="000000">
                      <a:alpha val="43137"/>
                    </a:srgbClr>
                  </a:outerShdw>
                </a:effectLst>
                <a:latin typeface="Aileron Black" pitchFamily="50" charset="0"/>
              </a:rPr>
              <a:t> </a:t>
            </a:r>
            <a:r>
              <a:rPr lang="en-AU" sz="5400" dirty="0" smtClean="0">
                <a:solidFill>
                  <a:srgbClr val="3333FF"/>
                </a:solidFill>
                <a:effectLst>
                  <a:outerShdw blurRad="38100" dist="38100" dir="2700000" algn="tl">
                    <a:srgbClr val="000000">
                      <a:alpha val="43137"/>
                    </a:srgbClr>
                  </a:outerShdw>
                </a:effectLst>
                <a:latin typeface="Aileron Black" pitchFamily="50" charset="0"/>
              </a:rPr>
              <a:t>Infantry</a:t>
            </a:r>
            <a:r>
              <a:rPr lang="en-AU" sz="5400" dirty="0" smtClean="0">
                <a:effectLst>
                  <a:outerShdw blurRad="38100" dist="38100" dir="2700000" algn="tl">
                    <a:srgbClr val="000000">
                      <a:alpha val="43137"/>
                    </a:srgbClr>
                  </a:outerShdw>
                </a:effectLst>
                <a:latin typeface="Aileron Light" pitchFamily="50" charset="0"/>
              </a:rPr>
              <a:t>...</a:t>
            </a:r>
            <a:endParaRPr lang="en-US" sz="5400" dirty="0">
              <a:effectLst>
                <a:outerShdw blurRad="38100" dist="38100" dir="2700000" algn="tl">
                  <a:srgbClr val="000000">
                    <a:alpha val="43137"/>
                  </a:srgbClr>
                </a:outerShdw>
              </a:effectLst>
              <a:latin typeface="Aileron Light" pitchFamily="50"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980728"/>
            <a:ext cx="4678280" cy="5844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69942" y="4293096"/>
            <a:ext cx="5020925" cy="1569660"/>
          </a:xfrm>
          <a:prstGeom prst="rect">
            <a:avLst/>
          </a:prstGeom>
          <a:noFill/>
        </p:spPr>
        <p:txBody>
          <a:bodyPr wrap="none" rtlCol="0">
            <a:spAutoFit/>
          </a:bodyPr>
          <a:lstStyle/>
          <a:p>
            <a:pPr algn="ctr"/>
            <a:r>
              <a:rPr lang="en-AU" sz="4400" dirty="0" smtClean="0">
                <a:effectLst>
                  <a:outerShdw blurRad="38100" dist="38100" dir="2700000" algn="tl">
                    <a:srgbClr val="000000">
                      <a:alpha val="43137"/>
                    </a:srgbClr>
                  </a:outerShdw>
                </a:effectLst>
                <a:latin typeface="Aileron Light" pitchFamily="50" charset="0"/>
              </a:rPr>
              <a:t>and</a:t>
            </a:r>
            <a:r>
              <a:rPr lang="en-AU" sz="3200" dirty="0" smtClean="0">
                <a:effectLst>
                  <a:outerShdw blurRad="38100" dist="38100" dir="2700000" algn="tl">
                    <a:srgbClr val="000000">
                      <a:alpha val="43137"/>
                    </a:srgbClr>
                  </a:outerShdw>
                </a:effectLst>
              </a:rPr>
              <a:t> </a:t>
            </a:r>
            <a:r>
              <a:rPr lang="en-AU" sz="9600" dirty="0" smtClean="0">
                <a:effectLst>
                  <a:outerShdw blurRad="38100" dist="38100" dir="2700000" algn="tl">
                    <a:srgbClr val="000000">
                      <a:alpha val="43137"/>
                    </a:srgbClr>
                  </a:outerShdw>
                </a:effectLst>
                <a:latin typeface="Aileron Black" pitchFamily="50" charset="0"/>
              </a:rPr>
              <a:t>lost!</a:t>
            </a:r>
            <a:endParaRPr lang="en-US" sz="9600" dirty="0">
              <a:effectLst>
                <a:outerShdw blurRad="38100" dist="38100" dir="2700000" algn="tl">
                  <a:srgbClr val="000000">
                    <a:alpha val="43137"/>
                  </a:srgbClr>
                </a:outerShdw>
              </a:effectLst>
              <a:latin typeface="Aileron Black" pitchFamily="50" charset="0"/>
            </a:endParaRPr>
          </a:p>
        </p:txBody>
      </p:sp>
    </p:spTree>
    <p:extLst>
      <p:ext uri="{BB962C8B-B14F-4D97-AF65-F5344CB8AC3E}">
        <p14:creationId xmlns:p14="http://schemas.microsoft.com/office/powerpoint/2010/main" val="12723684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85384"/>
          </a:xfrm>
          <a:prstGeom prst="rect">
            <a:avLst/>
          </a:prstGeom>
        </p:spPr>
      </p:pic>
      <p:sp>
        <p:nvSpPr>
          <p:cNvPr id="3" name="TextBox 2"/>
          <p:cNvSpPr txBox="1"/>
          <p:nvPr/>
        </p:nvSpPr>
        <p:spPr>
          <a:xfrm>
            <a:off x="844857" y="1700808"/>
            <a:ext cx="7454285" cy="4939814"/>
          </a:xfrm>
          <a:prstGeom prst="rect">
            <a:avLst/>
          </a:prstGeom>
          <a:noFill/>
        </p:spPr>
        <p:txBody>
          <a:bodyPr wrap="none" rtlCol="0">
            <a:spAutoFit/>
            <a:scene3d>
              <a:camera prst="orthographicFront"/>
              <a:lightRig rig="threePt" dir="t"/>
            </a:scene3d>
            <a:sp3d extrusionH="57150">
              <a:bevelT w="38100" h="38100" prst="angle"/>
            </a:sp3d>
          </a:bodyPr>
          <a:lstStyle/>
          <a:p>
            <a:pPr algn="ctr">
              <a:lnSpc>
                <a:spcPts val="10000"/>
              </a:lnSpc>
            </a:pPr>
            <a:r>
              <a:rPr lang="en-AU" sz="9000" b="1" dirty="0" smtClean="0">
                <a:ln w="19050">
                  <a:solidFill>
                    <a:schemeClr val="tx1"/>
                  </a:solidFill>
                </a:ln>
                <a:solidFill>
                  <a:schemeClr val="bg1"/>
                </a:solidFill>
                <a:effectLst>
                  <a:outerShdw blurRad="50800" dist="63500" dir="2700000" algn="tl" rotWithShape="0">
                    <a:prstClr val="black">
                      <a:alpha val="71000"/>
                    </a:prstClr>
                  </a:outerShdw>
                </a:effectLst>
                <a:latin typeface="Keep Calm Med" pitchFamily="2" charset="0"/>
              </a:rPr>
              <a:t>KEEP CALM</a:t>
            </a:r>
          </a:p>
          <a:p>
            <a:pPr algn="ctr">
              <a:lnSpc>
                <a:spcPts val="6000"/>
              </a:lnSpc>
              <a:spcBef>
                <a:spcPts val="600"/>
              </a:spcBef>
              <a:spcAft>
                <a:spcPts val="1200"/>
              </a:spcAft>
            </a:pPr>
            <a:r>
              <a:rPr lang="en-AU" sz="6000" b="1" dirty="0" smtClean="0">
                <a:ln w="19050">
                  <a:solidFill>
                    <a:schemeClr val="tx1"/>
                  </a:solidFill>
                </a:ln>
                <a:solidFill>
                  <a:schemeClr val="bg1"/>
                </a:solidFill>
                <a:effectLst>
                  <a:outerShdw blurRad="50800" dist="63500" dir="2700000" algn="tl" rotWithShape="0">
                    <a:prstClr val="black">
                      <a:alpha val="71000"/>
                    </a:prstClr>
                  </a:outerShdw>
                </a:effectLst>
                <a:latin typeface="Keep Calm Med" pitchFamily="2" charset="0"/>
              </a:rPr>
              <a:t>AND</a:t>
            </a:r>
          </a:p>
          <a:p>
            <a:pPr algn="ctr">
              <a:lnSpc>
                <a:spcPts val="10000"/>
              </a:lnSpc>
            </a:pPr>
            <a:r>
              <a:rPr lang="en-AU" sz="10000" b="1" dirty="0" smtClean="0">
                <a:ln w="19050">
                  <a:solidFill>
                    <a:schemeClr val="tx1"/>
                  </a:solidFill>
                </a:ln>
                <a:solidFill>
                  <a:schemeClr val="bg1"/>
                </a:solidFill>
                <a:effectLst>
                  <a:outerShdw blurRad="50800" dist="63500" dir="2700000" algn="tl" rotWithShape="0">
                    <a:prstClr val="black">
                      <a:alpha val="71000"/>
                    </a:prstClr>
                  </a:outerShdw>
                </a:effectLst>
                <a:latin typeface="Keep Calm Med" pitchFamily="2" charset="0"/>
              </a:rPr>
              <a:t>SHOW NO</a:t>
            </a:r>
          </a:p>
          <a:p>
            <a:pPr algn="ctr">
              <a:lnSpc>
                <a:spcPts val="10000"/>
              </a:lnSpc>
            </a:pPr>
            <a:r>
              <a:rPr lang="en-AU" sz="10000" b="1" dirty="0" smtClean="0">
                <a:ln w="19050">
                  <a:solidFill>
                    <a:schemeClr val="tx1"/>
                  </a:solidFill>
                </a:ln>
                <a:solidFill>
                  <a:schemeClr val="bg1"/>
                </a:solidFill>
                <a:effectLst>
                  <a:outerShdw blurRad="50800" dist="63500" dir="2700000" algn="tl" rotWithShape="0">
                    <a:prstClr val="black">
                      <a:alpha val="71000"/>
                    </a:prstClr>
                  </a:outerShdw>
                </a:effectLst>
                <a:latin typeface="Keep Calm Med" pitchFamily="2" charset="0"/>
              </a:rPr>
              <a:t>MERCY</a:t>
            </a:r>
            <a:endParaRPr lang="en-US" sz="10000" b="1" dirty="0">
              <a:ln w="19050">
                <a:solidFill>
                  <a:schemeClr val="tx1"/>
                </a:solidFill>
              </a:ln>
              <a:solidFill>
                <a:schemeClr val="bg1"/>
              </a:solidFill>
              <a:effectLst>
                <a:outerShdw blurRad="50800" dist="63500" dir="2700000" algn="tl" rotWithShape="0">
                  <a:prstClr val="black">
                    <a:alpha val="71000"/>
                  </a:prstClr>
                </a:outerShdw>
              </a:effectLst>
              <a:latin typeface="Keep Calm Med" pitchFamily="2" charset="0"/>
            </a:endParaRPr>
          </a:p>
        </p:txBody>
      </p:sp>
    </p:spTree>
    <p:extLst>
      <p:ext uri="{BB962C8B-B14F-4D97-AF65-F5344CB8AC3E}">
        <p14:creationId xmlns:p14="http://schemas.microsoft.com/office/powerpoint/2010/main" val="34541532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429" r="15027" b="-1"/>
          <a:stretch/>
        </p:blipFill>
        <p:spPr bwMode="auto">
          <a:xfrm>
            <a:off x="-83506" y="0"/>
            <a:ext cx="922750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788024" y="188640"/>
            <a:ext cx="4248472" cy="582595"/>
          </a:xfrm>
        </p:spPr>
        <p:txBody>
          <a:bodyPr/>
          <a:lstStyle/>
          <a:p>
            <a:r>
              <a:rPr lang="en-AU" dirty="0" smtClean="0"/>
              <a:t>PHASE 3 – FINISH</a:t>
            </a:r>
            <a:endParaRPr lang="en-US" dirty="0"/>
          </a:p>
        </p:txBody>
      </p:sp>
      <p:sp>
        <p:nvSpPr>
          <p:cNvPr id="7" name="Rectangle 6"/>
          <p:cNvSpPr/>
          <p:nvPr/>
        </p:nvSpPr>
        <p:spPr>
          <a:xfrm>
            <a:off x="0" y="116632"/>
            <a:ext cx="4788024" cy="1440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dirty="0"/>
              <a:t>"[H]</a:t>
            </a:r>
            <a:r>
              <a:rPr lang="en-AU" sz="2000" dirty="0" err="1"/>
              <a:t>aving</a:t>
            </a:r>
            <a:r>
              <a:rPr lang="en-AU" sz="2000" dirty="0"/>
              <a:t> reluctantly unsheathed the sword, the Hussites used it to </a:t>
            </a:r>
            <a:r>
              <a:rPr lang="en-AU" sz="2000" dirty="0" smtClean="0"/>
              <a:t>such good </a:t>
            </a:r>
            <a:r>
              <a:rPr lang="en-AU" sz="2000" dirty="0"/>
              <a:t>purpose </a:t>
            </a:r>
            <a:r>
              <a:rPr lang="en-AU" sz="2000" dirty="0" smtClean="0"/>
              <a:t/>
            </a:r>
            <a:br>
              <a:rPr lang="en-AU" sz="2000" dirty="0" smtClean="0"/>
            </a:br>
            <a:r>
              <a:rPr lang="en-AU" sz="2000" dirty="0" smtClean="0"/>
              <a:t>that </a:t>
            </a:r>
            <a:r>
              <a:rPr lang="en-AU" sz="2000" dirty="0"/>
              <a:t>their enemies long remembered the lesson that had </a:t>
            </a:r>
            <a:r>
              <a:rPr lang="en-AU" sz="2000" dirty="0" smtClean="0"/>
              <a:t>been taught </a:t>
            </a:r>
            <a:r>
              <a:rPr lang="en-AU" sz="2000" dirty="0"/>
              <a:t>them</a:t>
            </a:r>
            <a:r>
              <a:rPr lang="en-AU" sz="2000" dirty="0" smtClean="0"/>
              <a:t>.” JA </a:t>
            </a:r>
            <a:r>
              <a:rPr lang="en-AU" sz="2000" dirty="0"/>
              <a:t>Wylie</a:t>
            </a:r>
            <a:endParaRPr lang="en-US" sz="2000" dirty="0"/>
          </a:p>
        </p:txBody>
      </p:sp>
    </p:spTree>
    <p:extLst>
      <p:ext uri="{BB962C8B-B14F-4D97-AF65-F5344CB8AC3E}">
        <p14:creationId xmlns:p14="http://schemas.microsoft.com/office/powerpoint/2010/main" val="17601884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799" t="1650"/>
          <a:stretch/>
        </p:blipFill>
        <p:spPr>
          <a:xfrm>
            <a:off x="0" y="0"/>
            <a:ext cx="9144000" cy="6885384"/>
          </a:xfrm>
          <a:prstGeom prst="rect">
            <a:avLst/>
          </a:prstGeom>
        </p:spPr>
      </p:pic>
      <p:sp>
        <p:nvSpPr>
          <p:cNvPr id="3" name="Title 2"/>
          <p:cNvSpPr>
            <a:spLocks noGrp="1"/>
          </p:cNvSpPr>
          <p:nvPr>
            <p:ph type="title"/>
          </p:nvPr>
        </p:nvSpPr>
        <p:spPr/>
        <p:txBody>
          <a:bodyPr/>
          <a:lstStyle/>
          <a:p>
            <a:r>
              <a:rPr lang="en-AU" dirty="0"/>
              <a:t>PHASE </a:t>
            </a:r>
            <a:r>
              <a:rPr lang="en-AU" dirty="0" smtClean="0"/>
              <a:t>4 </a:t>
            </a:r>
            <a:r>
              <a:rPr lang="en-AU" dirty="0"/>
              <a:t>– </a:t>
            </a:r>
            <a:r>
              <a:rPr lang="en-AU" dirty="0" smtClean="0"/>
              <a:t>CONTINUE JOURNEY</a:t>
            </a:r>
            <a:endParaRPr lang="en-US" dirty="0"/>
          </a:p>
        </p:txBody>
      </p:sp>
    </p:spTree>
    <p:extLst>
      <p:ext uri="{BB962C8B-B14F-4D97-AF65-F5344CB8AC3E}">
        <p14:creationId xmlns:p14="http://schemas.microsoft.com/office/powerpoint/2010/main" val="37224737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74638"/>
            <a:ext cx="3896481" cy="582595"/>
          </a:xfrm>
        </p:spPr>
        <p:txBody>
          <a:bodyPr/>
          <a:lstStyle/>
          <a:p>
            <a:pPr>
              <a:lnSpc>
                <a:spcPts val="3200"/>
              </a:lnSpc>
            </a:pPr>
            <a:r>
              <a:rPr lang="en-AU" dirty="0" smtClean="0"/>
              <a:t>Hussite </a:t>
            </a:r>
            <a:r>
              <a:rPr lang="en-AU" dirty="0" err="1" smtClean="0"/>
              <a:t>Hejtman</a:t>
            </a:r>
            <a:r>
              <a:rPr lang="en-AU" dirty="0" smtClean="0"/>
              <a:t> </a:t>
            </a:r>
            <a:br>
              <a:rPr lang="en-AU" dirty="0" smtClean="0"/>
            </a:br>
            <a:r>
              <a:rPr lang="en-AU" dirty="0" smtClean="0"/>
              <a:t>(General) Jan </a:t>
            </a:r>
            <a:r>
              <a:rPr lang="en-US" dirty="0" err="1"/>
              <a:t>Žižka</a:t>
            </a:r>
            <a:r>
              <a:rPr lang="en-AU" dirty="0" smtClean="0"/>
              <a:t> </a:t>
            </a:r>
            <a:endParaRPr lang="en-US" dirty="0"/>
          </a:p>
        </p:txBody>
      </p:sp>
      <p:sp>
        <p:nvSpPr>
          <p:cNvPr id="3" name="Content Placeholder 2"/>
          <p:cNvSpPr>
            <a:spLocks noGrp="1"/>
          </p:cNvSpPr>
          <p:nvPr>
            <p:ph idx="1"/>
          </p:nvPr>
        </p:nvSpPr>
        <p:spPr>
          <a:xfrm>
            <a:off x="251520" y="1124744"/>
            <a:ext cx="4328529" cy="5688632"/>
          </a:xfrm>
        </p:spPr>
        <p:txBody>
          <a:bodyPr>
            <a:noAutofit/>
          </a:bodyPr>
          <a:lstStyle/>
          <a:p>
            <a:pPr>
              <a:lnSpc>
                <a:spcPts val="2400"/>
              </a:lnSpc>
            </a:pPr>
            <a:r>
              <a:rPr lang="en-AU" sz="2400" dirty="0" smtClean="0"/>
              <a:t>Born c. 1360 to aristocrats.</a:t>
            </a:r>
            <a:endParaRPr lang="en-US" sz="2400" dirty="0" smtClean="0"/>
          </a:p>
          <a:p>
            <a:pPr>
              <a:lnSpc>
                <a:spcPts val="2400"/>
              </a:lnSpc>
            </a:pPr>
            <a:r>
              <a:rPr lang="en-US" sz="2400" dirty="0" smtClean="0"/>
              <a:t>Chamberlain </a:t>
            </a:r>
            <a:r>
              <a:rPr lang="en-US" sz="2400" dirty="0"/>
              <a:t>to Queen </a:t>
            </a:r>
            <a:r>
              <a:rPr lang="en-US" sz="2400" dirty="0" smtClean="0"/>
              <a:t>Sofia.</a:t>
            </a:r>
          </a:p>
          <a:p>
            <a:pPr>
              <a:lnSpc>
                <a:spcPts val="2400"/>
              </a:lnSpc>
            </a:pPr>
            <a:r>
              <a:rPr lang="en-US" sz="2400" dirty="0" smtClean="0"/>
              <a:t>Fought at Battle of Grunwald on 15 July 1410 (1st </a:t>
            </a:r>
            <a:r>
              <a:rPr lang="en-US" sz="2400" dirty="0"/>
              <a:t>Battle of </a:t>
            </a:r>
            <a:r>
              <a:rPr lang="en-US" sz="2400" dirty="0" smtClean="0"/>
              <a:t>Tannenberg) as a mercenary.</a:t>
            </a:r>
          </a:p>
          <a:p>
            <a:pPr>
              <a:lnSpc>
                <a:spcPts val="2400"/>
              </a:lnSpc>
            </a:pPr>
            <a:r>
              <a:rPr lang="en-AU" sz="2400" dirty="0" smtClean="0"/>
              <a:t>He invented tactics for mainly </a:t>
            </a:r>
            <a:r>
              <a:rPr lang="en-AU" sz="2400" dirty="0"/>
              <a:t>peasant </a:t>
            </a:r>
            <a:r>
              <a:rPr lang="en-AU" sz="2400" dirty="0" smtClean="0"/>
              <a:t>armies to counter mounted knights.</a:t>
            </a:r>
            <a:r>
              <a:rPr lang="en-AU" sz="2400" dirty="0"/>
              <a:t> </a:t>
            </a:r>
            <a:r>
              <a:rPr lang="en-AU" sz="2400" dirty="0" smtClean="0"/>
              <a:t>Deployed armored wagons offensively like tanks when in open or chained together in defense.</a:t>
            </a:r>
          </a:p>
          <a:p>
            <a:pPr>
              <a:lnSpc>
                <a:spcPts val="2400"/>
              </a:lnSpc>
            </a:pPr>
            <a:r>
              <a:rPr lang="en-AU" sz="2400" b="1" u="sng" dirty="0" smtClean="0"/>
              <a:t>Died undefeated</a:t>
            </a:r>
            <a:r>
              <a:rPr lang="en-AU" sz="2400" dirty="0" smtClean="0"/>
              <a:t> of plague in 1424 after victory at </a:t>
            </a:r>
            <a:r>
              <a:rPr lang="en-AU" sz="2400" dirty="0" err="1"/>
              <a:t>Malesov</a:t>
            </a:r>
            <a:r>
              <a:rPr lang="en-AU" sz="2400" dirty="0" smtClean="0"/>
              <a:t>.</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22075"/>
            <a:ext cx="783145" cy="1186859"/>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80049" y="1467"/>
            <a:ext cx="4563951" cy="6855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76397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3769" r="18749"/>
          <a:stretch/>
        </p:blipFill>
        <p:spPr>
          <a:xfrm>
            <a:off x="0" y="0"/>
            <a:ext cx="9144000" cy="6858000"/>
          </a:xfrm>
          <a:prstGeom prst="rect">
            <a:avLst/>
          </a:prstGeom>
        </p:spPr>
      </p:pic>
      <p:sp>
        <p:nvSpPr>
          <p:cNvPr id="2" name="Title 1"/>
          <p:cNvSpPr>
            <a:spLocks noGrp="1"/>
          </p:cNvSpPr>
          <p:nvPr>
            <p:ph type="title"/>
          </p:nvPr>
        </p:nvSpPr>
        <p:spPr>
          <a:xfrm>
            <a:off x="0" y="274638"/>
            <a:ext cx="9144000" cy="582595"/>
          </a:xfrm>
        </p:spPr>
        <p:txBody>
          <a:bodyPr/>
          <a:lstStyle/>
          <a:p>
            <a:r>
              <a:rPr lang="en-AU" dirty="0" smtClean="0">
                <a:solidFill>
                  <a:schemeClr val="bg1"/>
                </a:solidFill>
              </a:rPr>
              <a:t>The 1</a:t>
            </a:r>
            <a:r>
              <a:rPr lang="en-AU" baseline="30000" dirty="0" smtClean="0">
                <a:solidFill>
                  <a:schemeClr val="bg1"/>
                </a:solidFill>
              </a:rPr>
              <a:t>st</a:t>
            </a:r>
            <a:r>
              <a:rPr lang="en-AU" dirty="0" smtClean="0">
                <a:solidFill>
                  <a:schemeClr val="bg1"/>
                </a:solidFill>
              </a:rPr>
              <a:t> Battle of </a:t>
            </a:r>
            <a:r>
              <a:rPr lang="en-AU" dirty="0" err="1" smtClean="0">
                <a:solidFill>
                  <a:schemeClr val="bg1"/>
                </a:solidFill>
              </a:rPr>
              <a:t>Tannenberg</a:t>
            </a:r>
            <a:r>
              <a:rPr lang="en-AU" dirty="0" smtClean="0">
                <a:solidFill>
                  <a:schemeClr val="bg1"/>
                </a:solidFill>
              </a:rPr>
              <a:t> (</a:t>
            </a:r>
            <a:r>
              <a:rPr lang="en-AU" dirty="0" smtClean="0">
                <a:solidFill>
                  <a:schemeClr val="bg1"/>
                </a:solidFill>
                <a:hlinkClick r:id="rId3"/>
              </a:rPr>
              <a:t>Battle of Grunwald</a:t>
            </a:r>
            <a:r>
              <a:rPr lang="en-AU"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21347706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0648"/>
            <a:ext cx="8229600" cy="5813266"/>
          </a:xfrm>
        </p:spPr>
        <p:txBody>
          <a:bodyPr>
            <a:noAutofit/>
          </a:bodyPr>
          <a:lstStyle/>
          <a:p>
            <a:pPr>
              <a:lnSpc>
                <a:spcPts val="2400"/>
              </a:lnSpc>
            </a:pPr>
            <a:r>
              <a:rPr lang="en-US" sz="2400" dirty="0" smtClean="0"/>
              <a:t>Lost left </a:t>
            </a:r>
            <a:r>
              <a:rPr lang="en-US" sz="2400" dirty="0"/>
              <a:t>eye in </a:t>
            </a:r>
            <a:r>
              <a:rPr lang="en-US" sz="2400" dirty="0" smtClean="0"/>
              <a:t>childhood</a:t>
            </a:r>
          </a:p>
          <a:p>
            <a:pPr>
              <a:lnSpc>
                <a:spcPts val="2400"/>
              </a:lnSpc>
            </a:pPr>
            <a:r>
              <a:rPr lang="en-AU" sz="2400" dirty="0"/>
              <a:t>Lost 2</a:t>
            </a:r>
            <a:r>
              <a:rPr lang="en-AU" sz="2400" baseline="30000" dirty="0"/>
              <a:t>nd</a:t>
            </a:r>
            <a:r>
              <a:rPr lang="en-AU" sz="2400" dirty="0"/>
              <a:t> eye in 1421 </a:t>
            </a:r>
            <a:r>
              <a:rPr lang="en-AU" sz="2400" dirty="0" smtClean="0"/>
              <a:t>sieging Rabi Castle.</a:t>
            </a:r>
            <a:endParaRPr lang="en-AU" sz="2400" dirty="0"/>
          </a:p>
          <a:p>
            <a:pPr>
              <a:lnSpc>
                <a:spcPts val="2400"/>
              </a:lnSpc>
            </a:pPr>
            <a:r>
              <a:rPr lang="en-US" sz="2400" dirty="0" smtClean="0"/>
              <a:t>Žižka </a:t>
            </a:r>
            <a:r>
              <a:rPr lang="en-US" sz="2400" dirty="0"/>
              <a:t>fought under </a:t>
            </a:r>
            <a:r>
              <a:rPr lang="en-US" sz="2400" dirty="0" smtClean="0"/>
              <a:t>Czech </a:t>
            </a:r>
            <a:r>
              <a:rPr lang="en-US" sz="2400" dirty="0"/>
              <a:t>general </a:t>
            </a:r>
            <a:r>
              <a:rPr lang="en-US" sz="2400" dirty="0" err="1"/>
              <a:t>Sokol</a:t>
            </a:r>
            <a:r>
              <a:rPr lang="en-US" sz="2400" dirty="0"/>
              <a:t> </a:t>
            </a:r>
            <a:r>
              <a:rPr lang="en-US" sz="2400" dirty="0" smtClean="0"/>
              <a:t/>
            </a:r>
            <a:br>
              <a:rPr lang="en-US" sz="2400" dirty="0" smtClean="0"/>
            </a:br>
            <a:r>
              <a:rPr lang="en-US" sz="2400" dirty="0" smtClean="0"/>
              <a:t>in 1410; took part in </a:t>
            </a:r>
            <a:r>
              <a:rPr lang="en-US" sz="2400" dirty="0"/>
              <a:t>the defense of </a:t>
            </a:r>
            <a:r>
              <a:rPr lang="en-US" sz="2400" dirty="0" err="1" smtClean="0"/>
              <a:t>Radzyń</a:t>
            </a:r>
            <a:r>
              <a:rPr lang="en-US" sz="2400" dirty="0" smtClean="0"/>
              <a:t>. </a:t>
            </a:r>
          </a:p>
          <a:p>
            <a:pPr>
              <a:lnSpc>
                <a:spcPts val="2400"/>
              </a:lnSpc>
            </a:pPr>
            <a:r>
              <a:rPr lang="en-US" sz="2400" dirty="0"/>
              <a:t>Žižka summarily </a:t>
            </a:r>
            <a:r>
              <a:rPr lang="en-US" sz="2400" dirty="0" smtClean="0"/>
              <a:t>slayed </a:t>
            </a:r>
            <a:r>
              <a:rPr lang="en-US" sz="2400" dirty="0"/>
              <a:t>every man, woman and </a:t>
            </a:r>
            <a:r>
              <a:rPr lang="en-US" sz="2400" dirty="0" smtClean="0"/>
              <a:t/>
            </a:r>
            <a:br>
              <a:rPr lang="en-US" sz="2400" dirty="0" smtClean="0"/>
            </a:br>
            <a:r>
              <a:rPr lang="en-US" sz="2400" dirty="0" smtClean="0"/>
              <a:t>child </a:t>
            </a:r>
            <a:r>
              <a:rPr lang="en-US" sz="2400" dirty="0"/>
              <a:t>in </a:t>
            </a:r>
            <a:r>
              <a:rPr lang="en-US" sz="2400" dirty="0" err="1"/>
              <a:t>Adamite</a:t>
            </a:r>
            <a:r>
              <a:rPr lang="en-US" sz="2400" dirty="0"/>
              <a:t> </a:t>
            </a:r>
            <a:r>
              <a:rPr lang="en-US" sz="2400" dirty="0" smtClean="0"/>
              <a:t>communities, like </a:t>
            </a:r>
            <a:r>
              <a:rPr lang="en-US" sz="2400" dirty="0" err="1" smtClean="0"/>
              <a:t>Adamites</a:t>
            </a:r>
            <a:r>
              <a:rPr lang="en-US" sz="2400" dirty="0" smtClean="0"/>
              <a:t> did </a:t>
            </a:r>
            <a:r>
              <a:rPr lang="en-US" sz="2400" dirty="0"/>
              <a:t>toward other villages. The </a:t>
            </a:r>
            <a:r>
              <a:rPr lang="en-US" sz="2400" dirty="0" err="1"/>
              <a:t>Adamites</a:t>
            </a:r>
            <a:r>
              <a:rPr lang="en-US" sz="2400" dirty="0"/>
              <a:t> were a threat </a:t>
            </a:r>
            <a:r>
              <a:rPr lang="en-US" sz="2400" dirty="0" smtClean="0"/>
              <a:t>mostly </a:t>
            </a:r>
            <a:r>
              <a:rPr lang="en-US" sz="2400" dirty="0"/>
              <a:t>in the sense that their customs and theology were </a:t>
            </a:r>
            <a:r>
              <a:rPr lang="en-US" sz="2400" dirty="0" smtClean="0"/>
              <a:t>different.</a:t>
            </a:r>
          </a:p>
          <a:p>
            <a:pPr>
              <a:lnSpc>
                <a:spcPts val="2400"/>
              </a:lnSpc>
            </a:pPr>
            <a:r>
              <a:rPr lang="en-AU" sz="2400" dirty="0"/>
              <a:t>Their many victories allowed the Hussite to regularly upgrade their weapons and </a:t>
            </a:r>
            <a:r>
              <a:rPr lang="en-AU" sz="2400" dirty="0" err="1"/>
              <a:t>armor</a:t>
            </a:r>
            <a:r>
              <a:rPr lang="en-AU" sz="2400" dirty="0"/>
              <a:t>. </a:t>
            </a:r>
          </a:p>
          <a:p>
            <a:pPr>
              <a:lnSpc>
                <a:spcPts val="2400"/>
              </a:lnSpc>
            </a:pPr>
            <a:r>
              <a:rPr lang="en-US" sz="2400" dirty="0" smtClean="0"/>
              <a:t>Because </a:t>
            </a:r>
            <a:r>
              <a:rPr lang="en-US" sz="2400" dirty="0"/>
              <a:t>he knew the Czech lands well, he could move his army anywhere within three days. There he unfailingly found the best location for defense.</a:t>
            </a:r>
          </a:p>
          <a:p>
            <a:pPr>
              <a:lnSpc>
                <a:spcPts val="2400"/>
              </a:lnSpc>
            </a:pPr>
            <a:r>
              <a:rPr lang="en-US" sz="2400" dirty="0" smtClean="0"/>
              <a:t>Žižka </a:t>
            </a:r>
            <a:r>
              <a:rPr lang="en-US" sz="2400" dirty="0"/>
              <a:t>is considered to be among the greatest military leaders and innovators of all time and is one of several commanders in history who never lost a battle </a:t>
            </a:r>
            <a:endParaRPr lang="en-US" sz="2400" dirty="0" smtClean="0"/>
          </a:p>
          <a:p>
            <a:endParaRPr lang="en-US" sz="2400" dirty="0"/>
          </a:p>
          <a:p>
            <a:pPr>
              <a:lnSpc>
                <a:spcPts val="2400"/>
              </a:lnSpc>
            </a:pPr>
            <a:endParaRPr lang="en-US" sz="24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4248" y="0"/>
            <a:ext cx="2217024" cy="2269991"/>
          </a:xfrm>
          <a:prstGeom prst="rect">
            <a:avLst/>
          </a:prstGeom>
        </p:spPr>
      </p:pic>
    </p:spTree>
    <p:extLst>
      <p:ext uri="{BB962C8B-B14F-4D97-AF65-F5344CB8AC3E}">
        <p14:creationId xmlns:p14="http://schemas.microsoft.com/office/powerpoint/2010/main" val="9504491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0"/>
            <a:ext cx="7814464" cy="630932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1340768"/>
            <a:ext cx="1503544" cy="177356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888" y="1341348"/>
            <a:ext cx="1503544" cy="1785842"/>
          </a:xfrm>
          <a:prstGeom prst="rect">
            <a:avLst/>
          </a:prstGeom>
        </p:spPr>
      </p:pic>
      <p:sp>
        <p:nvSpPr>
          <p:cNvPr id="7" name="TextBox 6"/>
          <p:cNvSpPr txBox="1"/>
          <p:nvPr/>
        </p:nvSpPr>
        <p:spPr>
          <a:xfrm>
            <a:off x="170888" y="171797"/>
            <a:ext cx="3681032" cy="1169551"/>
          </a:xfrm>
          <a:prstGeom prst="rect">
            <a:avLst/>
          </a:prstGeom>
          <a:noFill/>
        </p:spPr>
        <p:txBody>
          <a:bodyPr wrap="square" rtlCol="0">
            <a:spAutoFit/>
          </a:bodyPr>
          <a:lstStyle/>
          <a:p>
            <a:pPr marL="182563" indent="-182563">
              <a:buBlip>
                <a:blip r:embed="rId5"/>
              </a:buBlip>
            </a:pPr>
            <a:r>
              <a:rPr lang="en-AU" sz="1400" dirty="0" smtClean="0"/>
              <a:t>Decentralized, local government</a:t>
            </a:r>
          </a:p>
          <a:p>
            <a:pPr marL="182563" indent="-182563">
              <a:buBlip>
                <a:blip r:embed="rId5"/>
              </a:buBlip>
            </a:pPr>
            <a:r>
              <a:rPr lang="en-AU" sz="1400" dirty="0" smtClean="0"/>
              <a:t>Dependent upon relationships between members of the nobility</a:t>
            </a:r>
          </a:p>
          <a:p>
            <a:pPr marL="182563" indent="-182563">
              <a:buBlip>
                <a:blip r:embed="rId5"/>
              </a:buBlip>
            </a:pPr>
            <a:r>
              <a:rPr lang="en-AU" sz="1400" dirty="0" smtClean="0"/>
              <a:t>Lord and his vassals administered justice and were the highest authority in their land</a:t>
            </a:r>
            <a:endParaRPr lang="en-US" sz="1400" dirty="0"/>
          </a:p>
        </p:txBody>
      </p:sp>
      <p:sp>
        <p:nvSpPr>
          <p:cNvPr id="8" name="TextBox 7"/>
          <p:cNvSpPr txBox="1"/>
          <p:nvPr/>
        </p:nvSpPr>
        <p:spPr>
          <a:xfrm>
            <a:off x="5508104" y="116632"/>
            <a:ext cx="3672408" cy="1169551"/>
          </a:xfrm>
          <a:prstGeom prst="rect">
            <a:avLst/>
          </a:prstGeom>
          <a:noFill/>
        </p:spPr>
        <p:txBody>
          <a:bodyPr wrap="square" rtlCol="0">
            <a:spAutoFit/>
          </a:bodyPr>
          <a:lstStyle/>
          <a:p>
            <a:pPr marL="182563" indent="-182563">
              <a:buBlip>
                <a:blip r:embed="rId5"/>
              </a:buBlip>
            </a:pPr>
            <a:r>
              <a:rPr lang="en-AU" sz="1400" dirty="0" smtClean="0"/>
              <a:t>Agriculture (land) the basis for wealth</a:t>
            </a:r>
          </a:p>
          <a:p>
            <a:pPr marL="182563" indent="-182563">
              <a:buBlip>
                <a:blip r:embed="rId5"/>
              </a:buBlip>
            </a:pPr>
            <a:r>
              <a:rPr lang="en-AU" sz="1400" dirty="0" smtClean="0"/>
              <a:t>Lands divided into self-sufficient manors</a:t>
            </a:r>
          </a:p>
          <a:p>
            <a:pPr marL="182563" indent="-182563">
              <a:buBlip>
                <a:blip r:embed="rId5"/>
              </a:buBlip>
            </a:pPr>
            <a:r>
              <a:rPr lang="en-AU" sz="1400" dirty="0" smtClean="0"/>
              <a:t>Peasants (serfs) worked the land and paid rent in exchange for protection</a:t>
            </a:r>
          </a:p>
          <a:p>
            <a:pPr marL="182563" indent="-182563">
              <a:buBlip>
                <a:blip r:embed="rId5"/>
              </a:buBlip>
            </a:pPr>
            <a:r>
              <a:rPr lang="en-AU" sz="1400" dirty="0" smtClean="0"/>
              <a:t>Barter the usual form of exchange</a:t>
            </a:r>
            <a:endParaRPr lang="en-US" sz="1400" dirty="0"/>
          </a:p>
        </p:txBody>
      </p:sp>
      <p:sp>
        <p:nvSpPr>
          <p:cNvPr id="9" name="TextBox 8"/>
          <p:cNvSpPr txBox="1"/>
          <p:nvPr/>
        </p:nvSpPr>
        <p:spPr>
          <a:xfrm>
            <a:off x="1696192" y="1363092"/>
            <a:ext cx="1990288" cy="707886"/>
          </a:xfrm>
          <a:prstGeom prst="rect">
            <a:avLst/>
          </a:prstGeom>
          <a:noFill/>
        </p:spPr>
        <p:txBody>
          <a:bodyPr wrap="none" rtlCol="0">
            <a:spAutoFit/>
          </a:bodyPr>
          <a:lstStyle/>
          <a:p>
            <a:pPr>
              <a:lnSpc>
                <a:spcPts val="2400"/>
              </a:lnSpc>
            </a:pPr>
            <a:r>
              <a:rPr lang="en-AU" dirty="0" smtClean="0"/>
              <a:t>POLITICAL SYSTEM:</a:t>
            </a:r>
            <a:br>
              <a:rPr lang="en-AU" dirty="0" smtClean="0"/>
            </a:br>
            <a:r>
              <a:rPr lang="en-AU" sz="2400" b="1" dirty="0" smtClean="0"/>
              <a:t>FEUDALISM</a:t>
            </a:r>
            <a:endParaRPr lang="en-US" sz="2400" b="1" dirty="0"/>
          </a:p>
        </p:txBody>
      </p:sp>
      <p:sp>
        <p:nvSpPr>
          <p:cNvPr id="10" name="TextBox 9"/>
          <p:cNvSpPr txBox="1"/>
          <p:nvPr/>
        </p:nvSpPr>
        <p:spPr>
          <a:xfrm>
            <a:off x="5436097" y="1340768"/>
            <a:ext cx="2102562" cy="707886"/>
          </a:xfrm>
          <a:prstGeom prst="rect">
            <a:avLst/>
          </a:prstGeom>
          <a:noFill/>
        </p:spPr>
        <p:txBody>
          <a:bodyPr wrap="none" rtlCol="0">
            <a:spAutoFit/>
          </a:bodyPr>
          <a:lstStyle/>
          <a:p>
            <a:pPr algn="r">
              <a:lnSpc>
                <a:spcPts val="2400"/>
              </a:lnSpc>
            </a:pPr>
            <a:r>
              <a:rPr lang="en-AU" dirty="0" smtClean="0"/>
              <a:t>ECONOMIC SYSTEM:</a:t>
            </a:r>
            <a:br>
              <a:rPr lang="en-AU" dirty="0" smtClean="0"/>
            </a:br>
            <a:r>
              <a:rPr lang="en-AU" sz="2400" b="1" dirty="0" smtClean="0"/>
              <a:t>MANORALISM</a:t>
            </a:r>
            <a:endParaRPr lang="en-US" sz="2400" b="1" dirty="0"/>
          </a:p>
        </p:txBody>
      </p:sp>
      <p:sp>
        <p:nvSpPr>
          <p:cNvPr id="11" name="TextBox 10"/>
          <p:cNvSpPr txBox="1"/>
          <p:nvPr/>
        </p:nvSpPr>
        <p:spPr>
          <a:xfrm>
            <a:off x="-36512" y="4202504"/>
            <a:ext cx="2041585" cy="707886"/>
          </a:xfrm>
          <a:prstGeom prst="rect">
            <a:avLst/>
          </a:prstGeom>
          <a:noFill/>
        </p:spPr>
        <p:txBody>
          <a:bodyPr wrap="none" rtlCol="0">
            <a:spAutoFit/>
          </a:bodyPr>
          <a:lstStyle/>
          <a:p>
            <a:pPr>
              <a:lnSpc>
                <a:spcPts val="2400"/>
              </a:lnSpc>
            </a:pPr>
            <a:r>
              <a:rPr lang="en-AU" dirty="0" smtClean="0"/>
              <a:t>RELIGIOUS SYSTEM:</a:t>
            </a:r>
            <a:br>
              <a:rPr lang="en-AU" dirty="0" smtClean="0"/>
            </a:br>
            <a:r>
              <a:rPr lang="en-AU" sz="2400" b="1" dirty="0" smtClean="0"/>
              <a:t>CATHOLICISM</a:t>
            </a:r>
            <a:endParaRPr lang="en-US" sz="2400" b="1" dirty="0"/>
          </a:p>
        </p:txBody>
      </p:sp>
      <p:sp>
        <p:nvSpPr>
          <p:cNvPr id="12" name="TextBox 11"/>
          <p:cNvSpPr txBox="1"/>
          <p:nvPr/>
        </p:nvSpPr>
        <p:spPr>
          <a:xfrm>
            <a:off x="6660232" y="3284984"/>
            <a:ext cx="2459840" cy="1016047"/>
          </a:xfrm>
          <a:prstGeom prst="rect">
            <a:avLst/>
          </a:prstGeom>
          <a:noFill/>
        </p:spPr>
        <p:txBody>
          <a:bodyPr wrap="none" rtlCol="0">
            <a:spAutoFit/>
          </a:bodyPr>
          <a:lstStyle/>
          <a:p>
            <a:pPr algn="ctr">
              <a:lnSpc>
                <a:spcPts val="3600"/>
              </a:lnSpc>
            </a:pPr>
            <a:r>
              <a:rPr lang="en-AU" sz="3200" dirty="0" smtClean="0">
                <a:effectLst>
                  <a:outerShdw blurRad="38100" dist="38100" dir="2700000" algn="tl">
                    <a:srgbClr val="000000">
                      <a:alpha val="43137"/>
                    </a:srgbClr>
                  </a:outerShdw>
                </a:effectLst>
                <a:latin typeface="Heavitas" pitchFamily="2" charset="0"/>
              </a:rPr>
              <a:t>MEDIEVAL</a:t>
            </a:r>
          </a:p>
          <a:p>
            <a:pPr algn="ctr">
              <a:lnSpc>
                <a:spcPts val="3600"/>
              </a:lnSpc>
            </a:pPr>
            <a:r>
              <a:rPr lang="en-AU" sz="3200" dirty="0" smtClean="0">
                <a:effectLst>
                  <a:outerShdw blurRad="38100" dist="38100" dir="2700000" algn="tl">
                    <a:srgbClr val="000000">
                      <a:alpha val="43137"/>
                    </a:srgbClr>
                  </a:outerShdw>
                </a:effectLst>
                <a:latin typeface="Heavitas" pitchFamily="2" charset="0"/>
              </a:rPr>
              <a:t>LIFE</a:t>
            </a:r>
            <a:endParaRPr lang="en-US" sz="3200" dirty="0">
              <a:effectLst>
                <a:outerShdw blurRad="38100" dist="38100" dir="2700000" algn="tl">
                  <a:srgbClr val="000000">
                    <a:alpha val="43137"/>
                  </a:srgbClr>
                </a:outerShdw>
              </a:effectLst>
              <a:latin typeface="Heavitas" pitchFamily="2" charset="0"/>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860" y="2492896"/>
            <a:ext cx="1503544" cy="1773568"/>
          </a:xfrm>
          <a:prstGeom prst="rect">
            <a:avLst/>
          </a:prstGeom>
        </p:spPr>
      </p:pic>
    </p:spTree>
    <p:extLst>
      <p:ext uri="{BB962C8B-B14F-4D97-AF65-F5344CB8AC3E}">
        <p14:creationId xmlns:p14="http://schemas.microsoft.com/office/powerpoint/2010/main" val="21395052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Hussites</a:t>
            </a:r>
            <a:endParaRPr lang="en-US" dirty="0"/>
          </a:p>
        </p:txBody>
      </p:sp>
      <p:grpSp>
        <p:nvGrpSpPr>
          <p:cNvPr id="27" name="Group 26"/>
          <p:cNvGrpSpPr/>
          <p:nvPr/>
        </p:nvGrpSpPr>
        <p:grpSpPr>
          <a:xfrm>
            <a:off x="251520" y="404664"/>
            <a:ext cx="8640960" cy="5563780"/>
            <a:chOff x="251520" y="476672"/>
            <a:chExt cx="8640960" cy="5563780"/>
          </a:xfrm>
        </p:grpSpPr>
        <p:sp>
          <p:nvSpPr>
            <p:cNvPr id="41" name="Rectangle 40"/>
            <p:cNvSpPr/>
            <p:nvPr/>
          </p:nvSpPr>
          <p:spPr>
            <a:xfrm>
              <a:off x="4427984" y="4005064"/>
              <a:ext cx="4464496" cy="1944216"/>
            </a:xfrm>
            <a:prstGeom prst="rect">
              <a:avLst/>
            </a:pr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3200" dirty="0" smtClean="0">
                  <a:solidFill>
                    <a:schemeClr val="tx1"/>
                  </a:solidFill>
                </a:rPr>
                <a:t>Sirotci</a:t>
              </a:r>
              <a:endParaRPr lang="en-US" sz="3200" dirty="0">
                <a:solidFill>
                  <a:schemeClr val="tx1"/>
                </a:solidFill>
              </a:endParaRPr>
            </a:p>
          </p:txBody>
        </p:sp>
        <p:sp>
          <p:nvSpPr>
            <p:cNvPr id="4" name="Rectangle 3"/>
            <p:cNvSpPr/>
            <p:nvPr/>
          </p:nvSpPr>
          <p:spPr>
            <a:xfrm>
              <a:off x="1259632" y="476672"/>
              <a:ext cx="2304256" cy="10081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3200" dirty="0" smtClean="0"/>
                <a:t>Moderates</a:t>
              </a:r>
              <a:br>
                <a:rPr lang="en-AU" sz="3200" dirty="0" smtClean="0"/>
              </a:br>
              <a:r>
                <a:rPr lang="en-AU" sz="1400" dirty="0" smtClean="0"/>
                <a:t>willing to compromise with Roman Catholic church</a:t>
              </a:r>
              <a:r>
                <a:rPr lang="en-AU" sz="1400" baseline="30000" dirty="0" smtClean="0"/>
                <a:t>1</a:t>
              </a:r>
              <a:endParaRPr lang="en-US" sz="3200" baseline="30000" dirty="0"/>
            </a:p>
          </p:txBody>
        </p:sp>
        <p:sp>
          <p:nvSpPr>
            <p:cNvPr id="5" name="Rectangle 4"/>
            <p:cNvSpPr/>
            <p:nvPr/>
          </p:nvSpPr>
          <p:spPr>
            <a:xfrm>
              <a:off x="5580112" y="476672"/>
              <a:ext cx="2304256" cy="10081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3200" dirty="0" smtClean="0"/>
                <a:t>Radicals</a:t>
              </a:r>
            </a:p>
            <a:p>
              <a:pPr algn="ctr"/>
              <a:r>
                <a:rPr lang="en-AU" sz="1400" dirty="0" smtClean="0"/>
                <a:t>Unwilling to compromise</a:t>
              </a:r>
              <a:r>
                <a:rPr lang="en-AU" sz="1400" baseline="30000" dirty="0" smtClean="0"/>
                <a:t>2</a:t>
              </a:r>
              <a:r>
                <a:rPr lang="en-AU" sz="1400" dirty="0" smtClean="0"/>
                <a:t> with Roman Catholic church</a:t>
              </a:r>
              <a:endParaRPr lang="en-US" sz="1400" dirty="0"/>
            </a:p>
          </p:txBody>
        </p:sp>
        <p:sp>
          <p:nvSpPr>
            <p:cNvPr id="6" name="Rectangle 5"/>
            <p:cNvSpPr/>
            <p:nvPr/>
          </p:nvSpPr>
          <p:spPr>
            <a:xfrm>
              <a:off x="395536" y="1988840"/>
              <a:ext cx="1872208" cy="1656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3200" dirty="0" smtClean="0"/>
                <a:t>Praguer</a:t>
              </a:r>
            </a:p>
            <a:p>
              <a:pPr algn="ctr"/>
              <a:r>
                <a:rPr lang="en-US" sz="1400" dirty="0"/>
                <a:t>primarily Bohemian </a:t>
              </a:r>
              <a:r>
                <a:rPr lang="en-US" sz="1400" dirty="0" smtClean="0"/>
                <a:t>nobility, students </a:t>
              </a:r>
              <a:r>
                <a:rPr lang="en-US" sz="1400" dirty="0"/>
                <a:t>and merchants; </a:t>
              </a:r>
              <a:r>
                <a:rPr lang="en-US" sz="1400" dirty="0" smtClean="0"/>
                <a:t>moderates. Also called </a:t>
              </a:r>
              <a:r>
                <a:rPr lang="en-US" sz="1400" dirty="0" err="1" smtClean="0"/>
                <a:t>Calixtines</a:t>
              </a:r>
              <a:r>
                <a:rPr lang="en-US" sz="1400" dirty="0" smtClean="0"/>
                <a:t> (</a:t>
              </a:r>
              <a:r>
                <a:rPr lang="en-US" sz="1400" i="1" dirty="0" smtClean="0"/>
                <a:t>calix</a:t>
              </a:r>
              <a:r>
                <a:rPr lang="en-US" sz="1400" dirty="0" smtClean="0"/>
                <a:t>=chalice) </a:t>
              </a:r>
              <a:endParaRPr lang="en-AU" sz="1400" dirty="0"/>
            </a:p>
            <a:p>
              <a:pPr algn="ctr"/>
              <a:endParaRPr lang="en-US" sz="3200" dirty="0"/>
            </a:p>
          </p:txBody>
        </p:sp>
        <p:sp>
          <p:nvSpPr>
            <p:cNvPr id="7" name="Rectangle 6"/>
            <p:cNvSpPr/>
            <p:nvPr/>
          </p:nvSpPr>
          <p:spPr>
            <a:xfrm>
              <a:off x="2555776" y="1988840"/>
              <a:ext cx="1872208" cy="1656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3200" dirty="0" smtClean="0"/>
                <a:t>Utraquist</a:t>
              </a:r>
            </a:p>
            <a:p>
              <a:pPr algn="ctr"/>
              <a:r>
                <a:rPr lang="en-AU" sz="1400" dirty="0"/>
                <a:t>communion in both kinds; major moderate faction of Hussites (lasted until Thirty Year’s War, 1620)</a:t>
              </a:r>
            </a:p>
            <a:p>
              <a:pPr algn="ctr"/>
              <a:endParaRPr lang="en-US" sz="3200" dirty="0"/>
            </a:p>
          </p:txBody>
        </p:sp>
        <p:sp>
          <p:nvSpPr>
            <p:cNvPr id="8" name="Rectangle 7"/>
            <p:cNvSpPr/>
            <p:nvPr/>
          </p:nvSpPr>
          <p:spPr>
            <a:xfrm>
              <a:off x="4716016" y="1988840"/>
              <a:ext cx="1872208" cy="1656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3200" dirty="0" smtClean="0"/>
                <a:t>Taborite</a:t>
              </a:r>
            </a:p>
            <a:p>
              <a:pPr algn="ctr"/>
              <a:r>
                <a:rPr lang="en-US" sz="1400" dirty="0"/>
                <a:t>communal society funded by gold mines; strict Bible interpretation; major radical faction</a:t>
              </a:r>
            </a:p>
            <a:p>
              <a:pPr algn="ctr"/>
              <a:endParaRPr lang="en-US" sz="3200" dirty="0"/>
            </a:p>
          </p:txBody>
        </p:sp>
        <p:sp>
          <p:nvSpPr>
            <p:cNvPr id="9" name="Rectangle 8"/>
            <p:cNvSpPr/>
            <p:nvPr/>
          </p:nvSpPr>
          <p:spPr>
            <a:xfrm>
              <a:off x="6876256" y="1988840"/>
              <a:ext cx="1872208" cy="16561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3200" dirty="0" err="1" smtClean="0">
                  <a:effectLst>
                    <a:outerShdw blurRad="38100" dist="38100" dir="2700000" algn="tl">
                      <a:srgbClr val="000000">
                        <a:alpha val="43137"/>
                      </a:srgbClr>
                    </a:outerShdw>
                  </a:effectLst>
                </a:rPr>
                <a:t>Adamite</a:t>
              </a:r>
              <a:endParaRPr lang="en-AU" sz="3200" dirty="0" smtClean="0">
                <a:effectLst>
                  <a:outerShdw blurRad="38100" dist="38100" dir="2700000" algn="tl">
                    <a:srgbClr val="000000">
                      <a:alpha val="43137"/>
                    </a:srgbClr>
                  </a:outerShdw>
                </a:effectLst>
              </a:endParaRPr>
            </a:p>
            <a:p>
              <a:pPr algn="ctr"/>
              <a:r>
                <a:rPr lang="en-US" sz="1400" dirty="0" smtClean="0">
                  <a:effectLst>
                    <a:outerShdw blurRad="38100" dist="38100" dir="2700000" algn="tl">
                      <a:srgbClr val="000000">
                        <a:alpha val="43137"/>
                      </a:srgbClr>
                    </a:outerShdw>
                  </a:effectLst>
                </a:rPr>
                <a:t>no </a:t>
              </a:r>
              <a:r>
                <a:rPr lang="en-US" sz="1400" dirty="0">
                  <a:effectLst>
                    <a:outerShdw blurRad="38100" dist="38100" dir="2700000" algn="tl">
                      <a:srgbClr val="000000">
                        <a:alpha val="43137"/>
                      </a:srgbClr>
                    </a:outerShdw>
                  </a:effectLst>
                </a:rPr>
                <a:t>transubstantiation, </a:t>
              </a:r>
              <a:r>
                <a:rPr lang="en-US" sz="1400" dirty="0" smtClean="0">
                  <a:effectLst>
                    <a:outerShdw blurRad="38100" dist="38100" dir="2700000" algn="tl">
                      <a:srgbClr val="000000">
                        <a:alpha val="43137"/>
                      </a:srgbClr>
                    </a:outerShdw>
                  </a:effectLst>
                </a:rPr>
                <a:t>anti priesthood, anti </a:t>
              </a:r>
              <a:r>
                <a:rPr lang="en-US" sz="1400" dirty="0">
                  <a:effectLst>
                    <a:outerShdw blurRad="38100" dist="38100" dir="2700000" algn="tl">
                      <a:srgbClr val="000000">
                        <a:alpha val="43137"/>
                      </a:srgbClr>
                    </a:outerShdw>
                  </a:effectLst>
                </a:rPr>
                <a:t>Supper; </a:t>
              </a:r>
              <a:r>
                <a:rPr lang="en-US" sz="1400" dirty="0" smtClean="0">
                  <a:effectLst>
                    <a:outerShdw blurRad="38100" dist="38100" dir="2700000" algn="tl">
                      <a:srgbClr val="000000">
                        <a:alpha val="43137"/>
                      </a:srgbClr>
                    </a:outerShdw>
                  </a:effectLst>
                </a:rPr>
                <a:t>said to favor free love; minor radical faction abhorred by all.</a:t>
              </a:r>
              <a:endParaRPr lang="en-US" sz="3200" dirty="0">
                <a:effectLst>
                  <a:outerShdw blurRad="38100" dist="38100" dir="2700000" algn="tl">
                    <a:srgbClr val="000000">
                      <a:alpha val="43137"/>
                    </a:srgbClr>
                  </a:outerShdw>
                </a:effectLst>
              </a:endParaRPr>
            </a:p>
          </p:txBody>
        </p:sp>
        <p:sp>
          <p:nvSpPr>
            <p:cNvPr id="11" name="Rectangle 10"/>
            <p:cNvSpPr/>
            <p:nvPr/>
          </p:nvSpPr>
          <p:spPr>
            <a:xfrm>
              <a:off x="6876256" y="4581128"/>
              <a:ext cx="1872208" cy="12961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3200" dirty="0" smtClean="0"/>
                <a:t>Orebite</a:t>
              </a:r>
            </a:p>
            <a:p>
              <a:pPr algn="ctr"/>
              <a:r>
                <a:rPr lang="en-AU" sz="1400" dirty="0"/>
                <a:t>Eastern Bohemians; radicals</a:t>
              </a:r>
            </a:p>
            <a:p>
              <a:pPr algn="ctr"/>
              <a:endParaRPr lang="en-US" sz="3200" dirty="0"/>
            </a:p>
          </p:txBody>
        </p:sp>
        <p:sp>
          <p:nvSpPr>
            <p:cNvPr id="12" name="Rectangle 11"/>
            <p:cNvSpPr/>
            <p:nvPr/>
          </p:nvSpPr>
          <p:spPr>
            <a:xfrm>
              <a:off x="4716016" y="4581128"/>
              <a:ext cx="1872208" cy="12961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3200"/>
                </a:lnSpc>
              </a:pPr>
              <a:r>
                <a:rPr lang="en-AU" sz="3200" dirty="0">
                  <a:solidFill>
                    <a:schemeClr val="bg1"/>
                  </a:solidFill>
                </a:rPr>
                <a:t>Lesser </a:t>
              </a:r>
              <a:r>
                <a:rPr lang="en-AU" sz="3200" dirty="0" smtClean="0">
                  <a:solidFill>
                    <a:schemeClr val="bg1"/>
                  </a:solidFill>
                </a:rPr>
                <a:t>Taborite</a:t>
              </a:r>
            </a:p>
            <a:p>
              <a:pPr algn="ctr"/>
              <a:r>
                <a:rPr lang="en-AU" sz="1400" dirty="0" smtClean="0">
                  <a:solidFill>
                    <a:schemeClr val="bg1"/>
                  </a:solidFill>
                </a:rPr>
                <a:t>Split off from Taborites in 1423.</a:t>
              </a:r>
              <a:endParaRPr lang="en-US" sz="1400" dirty="0">
                <a:solidFill>
                  <a:schemeClr val="bg1"/>
                </a:solidFill>
              </a:endParaRPr>
            </a:p>
          </p:txBody>
        </p:sp>
        <p:cxnSp>
          <p:nvCxnSpPr>
            <p:cNvPr id="14" name="Elbow Connector 13"/>
            <p:cNvCxnSpPr>
              <a:stCxn id="4" idx="2"/>
              <a:endCxn id="6" idx="0"/>
            </p:cNvCxnSpPr>
            <p:nvPr/>
          </p:nvCxnSpPr>
          <p:spPr>
            <a:xfrm rot="5400000">
              <a:off x="1619672" y="1196752"/>
              <a:ext cx="504056" cy="1080120"/>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Elbow Connector 14"/>
            <p:cNvCxnSpPr>
              <a:stCxn id="4" idx="2"/>
              <a:endCxn id="7" idx="0"/>
            </p:cNvCxnSpPr>
            <p:nvPr/>
          </p:nvCxnSpPr>
          <p:spPr>
            <a:xfrm rot="16200000" flipH="1">
              <a:off x="2699792" y="1196752"/>
              <a:ext cx="504056" cy="1080120"/>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5" idx="2"/>
              <a:endCxn id="8" idx="0"/>
            </p:cNvCxnSpPr>
            <p:nvPr/>
          </p:nvCxnSpPr>
          <p:spPr>
            <a:xfrm rot="5400000">
              <a:off x="5940152" y="1196752"/>
              <a:ext cx="504056" cy="1080120"/>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Elbow Connector 20"/>
            <p:cNvCxnSpPr>
              <a:stCxn id="5" idx="2"/>
              <a:endCxn id="9" idx="0"/>
            </p:cNvCxnSpPr>
            <p:nvPr/>
          </p:nvCxnSpPr>
          <p:spPr>
            <a:xfrm rot="16200000" flipH="1">
              <a:off x="7020272" y="1196752"/>
              <a:ext cx="504056" cy="1080120"/>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5" idx="2"/>
              <a:endCxn id="11" idx="0"/>
            </p:cNvCxnSpPr>
            <p:nvPr/>
          </p:nvCxnSpPr>
          <p:spPr>
            <a:xfrm rot="16200000" flipH="1">
              <a:off x="5724128" y="2492896"/>
              <a:ext cx="3096344" cy="1080120"/>
            </a:xfrm>
            <a:prstGeom prst="bentConnector3">
              <a:avLst>
                <a:gd name="adj1" fmla="val 7510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Elbow Connector 37"/>
            <p:cNvCxnSpPr>
              <a:stCxn id="8" idx="2"/>
              <a:endCxn id="12" idx="0"/>
            </p:cNvCxnSpPr>
            <p:nvPr/>
          </p:nvCxnSpPr>
          <p:spPr>
            <a:xfrm rot="5400000">
              <a:off x="5184068" y="4113076"/>
              <a:ext cx="936104" cy="12700"/>
            </a:xfrm>
            <a:prstGeom prst="bentConnector3">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475656" y="3933056"/>
              <a:ext cx="3168352" cy="1754326"/>
            </a:xfrm>
            <a:prstGeom prst="rect">
              <a:avLst/>
            </a:prstGeom>
            <a:noFill/>
          </p:spPr>
          <p:txBody>
            <a:bodyPr wrap="square" rtlCol="0">
              <a:spAutoFit/>
            </a:bodyPr>
            <a:lstStyle/>
            <a:p>
              <a:r>
                <a:rPr lang="en-US" dirty="0" err="1"/>
                <a:t>Žižka's</a:t>
              </a:r>
              <a:r>
                <a:rPr lang="en-AU" dirty="0"/>
                <a:t> </a:t>
              </a:r>
              <a:r>
                <a:rPr lang="en-AU" dirty="0" smtClean="0"/>
                <a:t>“Orphans</a:t>
              </a:r>
              <a:r>
                <a:rPr lang="en-AU" dirty="0"/>
                <a:t>’ </a:t>
              </a:r>
              <a:r>
                <a:rPr lang="en-AU" dirty="0" smtClean="0"/>
                <a:t>Union”; </a:t>
              </a:r>
              <a:r>
                <a:rPr lang="en-AU" dirty="0"/>
                <a:t>founded 1423 as Lesser Tabor when Taborites became too radical for </a:t>
              </a:r>
              <a:r>
                <a:rPr lang="en-US" dirty="0" err="1"/>
                <a:t>Žižka</a:t>
              </a:r>
              <a:r>
                <a:rPr lang="en-AU" dirty="0"/>
                <a:t>; merged with </a:t>
              </a:r>
              <a:r>
                <a:rPr lang="en-AU" dirty="0" err="1"/>
                <a:t>Orebites</a:t>
              </a:r>
              <a:r>
                <a:rPr lang="en-AU" dirty="0"/>
                <a:t> 1423; radicals</a:t>
              </a:r>
            </a:p>
            <a:p>
              <a:endParaRPr lang="en-US" dirty="0"/>
            </a:p>
          </p:txBody>
        </p:sp>
        <p:sp>
          <p:nvSpPr>
            <p:cNvPr id="25" name="TextBox 24"/>
            <p:cNvSpPr txBox="1"/>
            <p:nvPr/>
          </p:nvSpPr>
          <p:spPr>
            <a:xfrm>
              <a:off x="251520" y="5517232"/>
              <a:ext cx="4277774" cy="523220"/>
            </a:xfrm>
            <a:prstGeom prst="rect">
              <a:avLst/>
            </a:prstGeom>
            <a:noFill/>
          </p:spPr>
          <p:txBody>
            <a:bodyPr wrap="none" rtlCol="0">
              <a:spAutoFit/>
            </a:bodyPr>
            <a:lstStyle/>
            <a:p>
              <a:pPr marL="182563" indent="-182563">
                <a:buFont typeface="+mj-lt"/>
                <a:buAutoNum type="arabicPeriod"/>
              </a:pPr>
              <a:r>
                <a:rPr lang="en-AU" sz="1400" dirty="0" smtClean="0"/>
                <a:t>Reform but leave liturgy and church hierarchy intact.</a:t>
              </a:r>
            </a:p>
            <a:p>
              <a:pPr marL="182563" indent="-182563">
                <a:buFont typeface="+mj-lt"/>
                <a:buAutoNum type="arabicPeriod"/>
              </a:pPr>
              <a:r>
                <a:rPr lang="en-AU" sz="1400" dirty="0" smtClean="0"/>
                <a:t>The Bible is the sole rule and canon for all things.</a:t>
              </a:r>
              <a:endParaRPr lang="en-US" sz="1400" dirty="0"/>
            </a:p>
          </p:txBody>
        </p:sp>
      </p:grpSp>
      <p:pic>
        <p:nvPicPr>
          <p:cNvPr id="30" name="Picture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1112" y="780173"/>
            <a:ext cx="1430968" cy="776619"/>
          </a:xfrm>
          <a:prstGeom prst="rect">
            <a:avLst/>
          </a:prstGeom>
        </p:spPr>
      </p:pic>
    </p:spTree>
    <p:extLst>
      <p:ext uri="{BB962C8B-B14F-4D97-AF65-F5344CB8AC3E}">
        <p14:creationId xmlns:p14="http://schemas.microsoft.com/office/powerpoint/2010/main" val="39424934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403646" y="-1287016"/>
            <a:ext cx="6336703" cy="914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899592" y="476672"/>
            <a:ext cx="7787208" cy="582595"/>
          </a:xfrm>
        </p:spPr>
        <p:txBody>
          <a:bodyPr/>
          <a:lstStyle/>
          <a:p>
            <a:r>
              <a:rPr lang="en-AU" dirty="0" smtClean="0">
                <a:latin typeface="Copperplate Gothic Bold" panose="020E0705020206020404" pitchFamily="34" charset="0"/>
              </a:rPr>
              <a:t>The Four Bohemian Articles</a:t>
            </a:r>
            <a:endParaRPr lang="en-US" dirty="0">
              <a:latin typeface="Copperplate Gothic Bold" panose="020E0705020206020404" pitchFamily="34" charset="0"/>
            </a:endParaRPr>
          </a:p>
        </p:txBody>
      </p:sp>
      <p:sp>
        <p:nvSpPr>
          <p:cNvPr id="3" name="Content Placeholder 2"/>
          <p:cNvSpPr>
            <a:spLocks noGrp="1"/>
          </p:cNvSpPr>
          <p:nvPr>
            <p:ph idx="1"/>
          </p:nvPr>
        </p:nvSpPr>
        <p:spPr>
          <a:xfrm>
            <a:off x="518864" y="1268760"/>
            <a:ext cx="8229600" cy="5126055"/>
          </a:xfrm>
        </p:spPr>
        <p:txBody>
          <a:bodyPr>
            <a:normAutofit fontScale="92500"/>
          </a:bodyPr>
          <a:lstStyle/>
          <a:p>
            <a:pPr marL="514350" indent="-514350">
              <a:buFont typeface="+mj-lt"/>
              <a:buAutoNum type="arabicPeriod"/>
            </a:pPr>
            <a:r>
              <a:rPr lang="en-AU" dirty="0" smtClean="0">
                <a:latin typeface="Copperplate Gothic Bold" panose="020E0705020206020404" pitchFamily="34" charset="0"/>
              </a:rPr>
              <a:t>The free preaching of the Bible.</a:t>
            </a:r>
          </a:p>
          <a:p>
            <a:pPr marL="514350" indent="-514350">
              <a:buFont typeface="+mj-lt"/>
              <a:buAutoNum type="arabicPeriod"/>
            </a:pPr>
            <a:r>
              <a:rPr lang="en-AU" dirty="0" smtClean="0">
                <a:latin typeface="Copperplate Gothic Bold" panose="020E0705020206020404" pitchFamily="34" charset="0"/>
              </a:rPr>
              <a:t>The right of the whole church to both the bread and the wine in the communion and the use of the mother tongue in divine worship.</a:t>
            </a:r>
          </a:p>
          <a:p>
            <a:pPr marL="514350" indent="-514350">
              <a:buFont typeface="+mj-lt"/>
              <a:buAutoNum type="arabicPeriod"/>
            </a:pPr>
            <a:r>
              <a:rPr lang="en-AU" dirty="0" smtClean="0">
                <a:latin typeface="Copperplate Gothic Bold" panose="020E0705020206020404" pitchFamily="34" charset="0"/>
              </a:rPr>
              <a:t>The exclusion of the clergy from all secular offices and authority.</a:t>
            </a:r>
          </a:p>
          <a:p>
            <a:pPr marL="514350" indent="-514350">
              <a:buFont typeface="+mj-lt"/>
              <a:buAutoNum type="arabicPeriod"/>
            </a:pPr>
            <a:r>
              <a:rPr lang="en-AU" dirty="0" smtClean="0">
                <a:latin typeface="Copperplate Gothic Bold" panose="020E0705020206020404" pitchFamily="34" charset="0"/>
              </a:rPr>
              <a:t>In cases of crime, the jurisdiction of the civil courts over clergy and laity alike.</a:t>
            </a:r>
            <a:endParaRPr lang="en-US" dirty="0">
              <a:latin typeface="Copperplate Gothic Bold" panose="020E07050202060204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456137"/>
            <a:ext cx="864096" cy="648072"/>
          </a:xfrm>
          <a:prstGeom prst="rect">
            <a:avLst/>
          </a:prstGeom>
        </p:spPr>
      </p:pic>
    </p:spTree>
    <p:extLst>
      <p:ext uri="{BB962C8B-B14F-4D97-AF65-F5344CB8AC3E}">
        <p14:creationId xmlns:p14="http://schemas.microsoft.com/office/powerpoint/2010/main" val="20125786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01824" y="2432216"/>
            <a:ext cx="7740352" cy="2379207"/>
          </a:xfrm>
          <a:prstGeom prst="rect">
            <a:avLst/>
          </a:prstGeom>
        </p:spPr>
      </p:pic>
    </p:spTree>
    <p:extLst>
      <p:ext uri="{BB962C8B-B14F-4D97-AF65-F5344CB8AC3E}">
        <p14:creationId xmlns:p14="http://schemas.microsoft.com/office/powerpoint/2010/main" val="12761942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Battle of </a:t>
            </a:r>
            <a:r>
              <a:rPr lang="en-US" dirty="0" smtClean="0"/>
              <a:t>Sudoměř 25 March 1420</a:t>
            </a:r>
            <a:endParaRPr lang="en-US" dirty="0"/>
          </a:p>
        </p:txBody>
      </p:sp>
      <p:sp>
        <p:nvSpPr>
          <p:cNvPr id="7" name="Content Placeholder 6"/>
          <p:cNvSpPr>
            <a:spLocks noGrp="1"/>
          </p:cNvSpPr>
          <p:nvPr>
            <p:ph idx="1"/>
          </p:nvPr>
        </p:nvSpPr>
        <p:spPr>
          <a:xfrm>
            <a:off x="395536" y="1196752"/>
            <a:ext cx="4042792" cy="4045935"/>
          </a:xfrm>
        </p:spPr>
        <p:txBody>
          <a:bodyPr>
            <a:normAutofit/>
          </a:bodyPr>
          <a:lstStyle/>
          <a:p>
            <a:pPr marL="0" indent="0" algn="ctr">
              <a:lnSpc>
                <a:spcPts val="4800"/>
              </a:lnSpc>
              <a:spcBef>
                <a:spcPts val="0"/>
              </a:spcBef>
              <a:spcAft>
                <a:spcPts val="0"/>
              </a:spcAft>
              <a:buNone/>
            </a:pPr>
            <a:r>
              <a:rPr lang="en-AU" sz="9600" dirty="0" smtClean="0">
                <a:solidFill>
                  <a:srgbClr val="FFC000"/>
                </a:solidFill>
                <a:effectLst>
                  <a:outerShdw blurRad="38100" dist="38100" dir="2700000" algn="tl">
                    <a:srgbClr val="000000">
                      <a:alpha val="43137"/>
                    </a:srgbClr>
                  </a:outerShdw>
                </a:effectLst>
                <a:latin typeface="Aileron Black" pitchFamily="50" charset="0"/>
              </a:rPr>
              <a:t>2,000</a:t>
            </a:r>
            <a:r>
              <a:rPr lang="en-AU" sz="5400" dirty="0" smtClean="0">
                <a:effectLst>
                  <a:outerShdw blurRad="38100" dist="38100" dir="2700000" algn="tl">
                    <a:srgbClr val="000000">
                      <a:alpha val="43137"/>
                    </a:srgbClr>
                  </a:outerShdw>
                </a:effectLst>
                <a:latin typeface="Aileron Black" pitchFamily="50" charset="0"/>
              </a:rPr>
              <a:t> </a:t>
            </a:r>
            <a:br>
              <a:rPr lang="en-AU" sz="5400" dirty="0" smtClean="0">
                <a:effectLst>
                  <a:outerShdw blurRad="38100" dist="38100" dir="2700000" algn="tl">
                    <a:srgbClr val="000000">
                      <a:alpha val="43137"/>
                    </a:srgbClr>
                  </a:outerShdw>
                </a:effectLst>
                <a:latin typeface="Aileron Black" pitchFamily="50" charset="0"/>
              </a:rPr>
            </a:br>
            <a:r>
              <a:rPr lang="en-AU" sz="5400" spc="300" dirty="0" smtClean="0">
                <a:effectLst>
                  <a:outerShdw blurRad="38100" dist="38100" dir="2700000" algn="tl">
                    <a:srgbClr val="000000">
                      <a:alpha val="43137"/>
                    </a:srgbClr>
                  </a:outerShdw>
                </a:effectLst>
                <a:latin typeface="Aileron Light" pitchFamily="50" charset="0"/>
              </a:rPr>
              <a:t>of the best </a:t>
            </a:r>
            <a:r>
              <a:rPr lang="en-AU" sz="7200" dirty="0" smtClean="0">
                <a:solidFill>
                  <a:srgbClr val="FFC000"/>
                </a:solidFill>
                <a:effectLst>
                  <a:outerShdw blurRad="38100" dist="38100" dir="2700000" algn="tl">
                    <a:srgbClr val="000000">
                      <a:alpha val="43137"/>
                    </a:srgbClr>
                  </a:outerShdw>
                </a:effectLst>
                <a:latin typeface="Aileron Black" pitchFamily="50" charset="0"/>
              </a:rPr>
              <a:t>cavalry</a:t>
            </a:r>
            <a:r>
              <a:rPr lang="en-AU" sz="5400" dirty="0" smtClean="0">
                <a:effectLst>
                  <a:outerShdw blurRad="38100" dist="38100" dir="2700000" algn="tl">
                    <a:srgbClr val="000000">
                      <a:alpha val="43137"/>
                    </a:srgbClr>
                  </a:outerShdw>
                </a:effectLst>
                <a:latin typeface="Aileron Black" pitchFamily="50" charset="0"/>
              </a:rPr>
              <a:t> </a:t>
            </a:r>
            <a:br>
              <a:rPr lang="en-AU" sz="5400" dirty="0" smtClean="0">
                <a:effectLst>
                  <a:outerShdw blurRad="38100" dist="38100" dir="2700000" algn="tl">
                    <a:srgbClr val="000000">
                      <a:alpha val="43137"/>
                    </a:srgbClr>
                  </a:outerShdw>
                </a:effectLst>
                <a:latin typeface="Aileron Black" pitchFamily="50" charset="0"/>
              </a:rPr>
            </a:br>
            <a:r>
              <a:rPr lang="en-AU" sz="5400" dirty="0" smtClean="0">
                <a:effectLst>
                  <a:outerShdw blurRad="38100" dist="38100" dir="2700000" algn="tl">
                    <a:srgbClr val="000000">
                      <a:alpha val="43137"/>
                    </a:srgbClr>
                  </a:outerShdw>
                </a:effectLst>
                <a:latin typeface="Aileron Light" pitchFamily="50" charset="0"/>
              </a:rPr>
              <a:t>in the world </a:t>
            </a:r>
            <a:r>
              <a:rPr lang="en-AU" sz="4400" dirty="0" smtClean="0">
                <a:effectLst>
                  <a:outerShdw blurRad="38100" dist="38100" dir="2700000" algn="tl">
                    <a:srgbClr val="000000">
                      <a:alpha val="43137"/>
                    </a:srgbClr>
                  </a:outerShdw>
                </a:effectLst>
                <a:latin typeface="Aileron Light" pitchFamily="50" charset="0"/>
              </a:rPr>
              <a:t>fought</a:t>
            </a:r>
            <a:r>
              <a:rPr lang="en-AU" sz="5400" dirty="0" smtClean="0">
                <a:effectLst>
                  <a:outerShdw blurRad="38100" dist="38100" dir="2700000" algn="tl">
                    <a:srgbClr val="000000">
                      <a:alpha val="43137"/>
                    </a:srgbClr>
                  </a:outerShdw>
                </a:effectLst>
                <a:latin typeface="Aileron Light" pitchFamily="50" charset="0"/>
              </a:rPr>
              <a:t> </a:t>
            </a:r>
            <a:r>
              <a:rPr lang="en-AU" sz="7200" dirty="0" smtClean="0">
                <a:solidFill>
                  <a:srgbClr val="3333FF"/>
                </a:solidFill>
                <a:effectLst>
                  <a:outerShdw blurRad="38100" dist="38100" dir="2700000" algn="tl">
                    <a:srgbClr val="000000">
                      <a:alpha val="43137"/>
                    </a:srgbClr>
                  </a:outerShdw>
                </a:effectLst>
                <a:latin typeface="Aileron Black" pitchFamily="50" charset="0"/>
              </a:rPr>
              <a:t>400</a:t>
            </a:r>
            <a:r>
              <a:rPr lang="en-AU" sz="7200" dirty="0" smtClean="0">
                <a:effectLst>
                  <a:outerShdw blurRad="38100" dist="38100" dir="2700000" algn="tl">
                    <a:srgbClr val="000000">
                      <a:alpha val="43137"/>
                    </a:srgbClr>
                  </a:outerShdw>
                </a:effectLst>
                <a:latin typeface="Aileron Black" pitchFamily="50" charset="0"/>
              </a:rPr>
              <a:t> </a:t>
            </a:r>
            <a:r>
              <a:rPr lang="en-AU" sz="5400" dirty="0" smtClean="0">
                <a:solidFill>
                  <a:srgbClr val="3333FF"/>
                </a:solidFill>
                <a:effectLst>
                  <a:outerShdw blurRad="38100" dist="38100" dir="2700000" algn="tl">
                    <a:srgbClr val="000000">
                      <a:alpha val="43137"/>
                    </a:srgbClr>
                  </a:outerShdw>
                </a:effectLst>
                <a:latin typeface="Aileron Black" pitchFamily="50" charset="0"/>
              </a:rPr>
              <a:t>Infantry</a:t>
            </a:r>
            <a:r>
              <a:rPr lang="en-AU" sz="5400" dirty="0" smtClean="0">
                <a:effectLst>
                  <a:outerShdw blurRad="38100" dist="38100" dir="2700000" algn="tl">
                    <a:srgbClr val="000000">
                      <a:alpha val="43137"/>
                    </a:srgbClr>
                  </a:outerShdw>
                </a:effectLst>
                <a:latin typeface="Aileron Light" pitchFamily="50" charset="0"/>
              </a:rPr>
              <a:t>...</a:t>
            </a:r>
            <a:endParaRPr lang="en-US" sz="5400" dirty="0">
              <a:effectLst>
                <a:outerShdw blurRad="38100" dist="38100" dir="2700000" algn="tl">
                  <a:srgbClr val="000000">
                    <a:alpha val="43137"/>
                  </a:srgbClr>
                </a:outerShdw>
              </a:effectLst>
              <a:latin typeface="Aileron Light" pitchFamily="50"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980728"/>
            <a:ext cx="4678280" cy="5844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33073" y="4293096"/>
            <a:ext cx="4947188" cy="1569660"/>
          </a:xfrm>
          <a:prstGeom prst="rect">
            <a:avLst/>
          </a:prstGeom>
          <a:noFill/>
        </p:spPr>
        <p:txBody>
          <a:bodyPr wrap="none" rtlCol="0">
            <a:spAutoFit/>
          </a:bodyPr>
          <a:lstStyle/>
          <a:p>
            <a:pPr algn="ctr"/>
            <a:r>
              <a:rPr lang="en-AU" sz="4000" dirty="0" smtClean="0">
                <a:effectLst>
                  <a:outerShdw blurRad="38100" dist="38100" dir="2700000" algn="tl">
                    <a:srgbClr val="000000">
                      <a:alpha val="43137"/>
                    </a:srgbClr>
                  </a:outerShdw>
                </a:effectLst>
                <a:latin typeface="Aileron Light" pitchFamily="50" charset="0"/>
              </a:rPr>
              <a:t>and</a:t>
            </a:r>
            <a:r>
              <a:rPr lang="en-AU" sz="4000" dirty="0" smtClean="0">
                <a:effectLst>
                  <a:outerShdw blurRad="38100" dist="38100" dir="2700000" algn="tl">
                    <a:srgbClr val="000000">
                      <a:alpha val="43137"/>
                    </a:srgbClr>
                  </a:outerShdw>
                </a:effectLst>
              </a:rPr>
              <a:t> </a:t>
            </a:r>
            <a:r>
              <a:rPr lang="en-AU" sz="9600" dirty="0" smtClean="0">
                <a:effectLst>
                  <a:outerShdw blurRad="38100" dist="38100" dir="2700000" algn="tl">
                    <a:srgbClr val="000000">
                      <a:alpha val="43137"/>
                    </a:srgbClr>
                  </a:outerShdw>
                </a:effectLst>
                <a:latin typeface="Aileron Black" pitchFamily="50" charset="0"/>
              </a:rPr>
              <a:t>lost!</a:t>
            </a:r>
            <a:endParaRPr lang="en-US" sz="9600" dirty="0">
              <a:effectLst>
                <a:outerShdw blurRad="38100" dist="38100" dir="2700000" algn="tl">
                  <a:srgbClr val="000000">
                    <a:alpha val="43137"/>
                  </a:srgbClr>
                </a:outerShdw>
              </a:effectLst>
              <a:latin typeface="Aileron Black" pitchFamily="50" charset="0"/>
            </a:endParaRPr>
          </a:p>
        </p:txBody>
      </p:sp>
      <p:sp>
        <p:nvSpPr>
          <p:cNvPr id="6" name="TextBox 5"/>
          <p:cNvSpPr txBox="1"/>
          <p:nvPr/>
        </p:nvSpPr>
        <p:spPr>
          <a:xfrm>
            <a:off x="735566" y="4869160"/>
            <a:ext cx="3908442" cy="1569660"/>
          </a:xfrm>
          <a:prstGeom prst="rect">
            <a:avLst/>
          </a:prstGeom>
          <a:noFill/>
        </p:spPr>
        <p:txBody>
          <a:bodyPr wrap="none" rtlCol="0">
            <a:spAutoFit/>
          </a:bodyPr>
          <a:lstStyle/>
          <a:p>
            <a:pPr algn="ctr"/>
            <a:r>
              <a:rPr lang="en-AU" sz="9600" dirty="0" smtClean="0">
                <a:ln w="19050">
                  <a:solidFill>
                    <a:srgbClr val="FF0000"/>
                  </a:solidFill>
                </a:ln>
                <a:solidFill>
                  <a:srgbClr val="FFC000"/>
                </a:solidFill>
                <a:effectLst>
                  <a:outerShdw blurRad="38100" dist="38100" dir="2700000" algn="tl">
                    <a:srgbClr val="000000">
                      <a:alpha val="43137"/>
                    </a:srgbClr>
                  </a:outerShdw>
                </a:effectLst>
                <a:latin typeface="Aileron Black" pitchFamily="50" charset="0"/>
              </a:rPr>
              <a:t>twice!</a:t>
            </a:r>
            <a:endParaRPr lang="en-US" sz="9600" dirty="0">
              <a:ln w="19050">
                <a:solidFill>
                  <a:srgbClr val="FF0000"/>
                </a:solidFill>
              </a:ln>
              <a:solidFill>
                <a:srgbClr val="FFC000"/>
              </a:solidFill>
              <a:effectLst>
                <a:outerShdw blurRad="38100" dist="38100" dir="2700000" algn="tl">
                  <a:srgbClr val="000000">
                    <a:alpha val="43137"/>
                  </a:srgbClr>
                </a:outerShdw>
              </a:effectLst>
              <a:latin typeface="Aileron Black" pitchFamily="50" charset="0"/>
            </a:endParaRPr>
          </a:p>
        </p:txBody>
      </p:sp>
    </p:spTree>
    <p:extLst>
      <p:ext uri="{BB962C8B-B14F-4D97-AF65-F5344CB8AC3E}">
        <p14:creationId xmlns:p14="http://schemas.microsoft.com/office/powerpoint/2010/main" val="12723684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8" y="0"/>
            <a:ext cx="9111604" cy="6858000"/>
          </a:xfrm>
          <a:prstGeom prst="rect">
            <a:avLst/>
          </a:prstGeom>
        </p:spPr>
      </p:pic>
      <p:sp>
        <p:nvSpPr>
          <p:cNvPr id="2" name="Title 1"/>
          <p:cNvSpPr>
            <a:spLocks noGrp="1"/>
          </p:cNvSpPr>
          <p:nvPr>
            <p:ph type="title"/>
          </p:nvPr>
        </p:nvSpPr>
        <p:spPr>
          <a:xfrm>
            <a:off x="457200" y="260648"/>
            <a:ext cx="8229600" cy="582595"/>
          </a:xfrm>
        </p:spPr>
        <p:txBody>
          <a:bodyPr/>
          <a:lstStyle/>
          <a:p>
            <a:r>
              <a:rPr lang="en-AU" dirty="0"/>
              <a:t>Prelude – The Battle of </a:t>
            </a:r>
            <a:r>
              <a:rPr lang="en-US" dirty="0"/>
              <a:t>Vyšehrad </a:t>
            </a:r>
            <a:r>
              <a:rPr lang="en-US" dirty="0" smtClean="0"/>
              <a:t>Castle</a:t>
            </a:r>
            <a:br>
              <a:rPr lang="en-US" dirty="0" smtClean="0"/>
            </a:br>
            <a:r>
              <a:rPr lang="en-US" sz="2800" dirty="0" smtClean="0"/>
              <a:t>Captured by the Hussites 25 October 1419</a:t>
            </a:r>
            <a:endParaRPr lang="en-US" sz="2800" dirty="0"/>
          </a:p>
        </p:txBody>
      </p:sp>
    </p:spTree>
    <p:extLst>
      <p:ext uri="{BB962C8B-B14F-4D97-AF65-F5344CB8AC3E}">
        <p14:creationId xmlns:p14="http://schemas.microsoft.com/office/powerpoint/2010/main" val="30082552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116632"/>
            <a:ext cx="8229600" cy="582595"/>
          </a:xfrm>
        </p:spPr>
        <p:txBody>
          <a:bodyPr/>
          <a:lstStyle/>
          <a:p>
            <a:r>
              <a:rPr lang="en-US" dirty="0"/>
              <a:t>Vyšehrad – The Castle on the Heights</a:t>
            </a:r>
            <a:r>
              <a:rPr lang="en-AU" dirty="0"/>
              <a:t> </a:t>
            </a:r>
            <a:endParaRPr lang="en-US" dirty="0"/>
          </a:p>
        </p:txBody>
      </p:sp>
    </p:spTree>
    <p:extLst>
      <p:ext uri="{BB962C8B-B14F-4D97-AF65-F5344CB8AC3E}">
        <p14:creationId xmlns:p14="http://schemas.microsoft.com/office/powerpoint/2010/main" val="27343067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608" r="5136"/>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0" y="116632"/>
            <a:ext cx="7164288" cy="1368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400"/>
              </a:lnSpc>
              <a:tabLst>
                <a:tab pos="3319463" algn="l"/>
              </a:tabLst>
            </a:pPr>
            <a:r>
              <a:rPr lang="en-US" sz="2400" dirty="0">
                <a:solidFill>
                  <a:schemeClr val="tx1"/>
                </a:solidFill>
              </a:rPr>
              <a:t>On 13 November 1419 Queen </a:t>
            </a:r>
            <a:r>
              <a:rPr lang="en-US" sz="2400" dirty="0" smtClean="0">
                <a:solidFill>
                  <a:schemeClr val="tx1"/>
                </a:solidFill>
              </a:rPr>
              <a:t>Sophia promised </a:t>
            </a:r>
            <a:r>
              <a:rPr lang="en-US" sz="2400" dirty="0">
                <a:solidFill>
                  <a:schemeClr val="tx1"/>
                </a:solidFill>
              </a:rPr>
              <a:t>to protect the Hussites in all of </a:t>
            </a:r>
            <a:r>
              <a:rPr lang="en-US" sz="2400" dirty="0" smtClean="0">
                <a:solidFill>
                  <a:schemeClr val="tx1"/>
                </a:solidFill>
              </a:rPr>
              <a:t>Bohemia, and Vyšehrad was returned to the </a:t>
            </a:r>
            <a:r>
              <a:rPr lang="en-US" sz="2400" dirty="0">
                <a:solidFill>
                  <a:schemeClr val="tx1"/>
                </a:solidFill>
              </a:rPr>
              <a:t>royal </a:t>
            </a:r>
            <a:r>
              <a:rPr lang="en-US" sz="2400" dirty="0" smtClean="0">
                <a:solidFill>
                  <a:schemeClr val="tx1"/>
                </a:solidFill>
              </a:rPr>
              <a:t>army.</a:t>
            </a:r>
            <a:r>
              <a:rPr lang="en-AU" sz="2400" dirty="0" smtClean="0">
                <a:solidFill>
                  <a:schemeClr val="tx1"/>
                </a:solidFill>
              </a:rPr>
              <a:t> Dissatisfied with the decision, </a:t>
            </a:r>
            <a:r>
              <a:rPr lang="en-US" sz="2400" dirty="0" smtClean="0">
                <a:solidFill>
                  <a:schemeClr val="tx1"/>
                </a:solidFill>
              </a:rPr>
              <a:t>Jan </a:t>
            </a:r>
            <a:r>
              <a:rPr lang="en-US" sz="2400" dirty="0" err="1">
                <a:solidFill>
                  <a:schemeClr val="tx1"/>
                </a:solidFill>
              </a:rPr>
              <a:t>Žižka</a:t>
            </a:r>
            <a:r>
              <a:rPr lang="en-AU" sz="2400" dirty="0" smtClean="0">
                <a:solidFill>
                  <a:schemeClr val="tx1"/>
                </a:solidFill>
              </a:rPr>
              <a:t> led some 400 soldiers from Prague.</a:t>
            </a:r>
            <a:endParaRPr lang="en-US" sz="2400" dirty="0">
              <a:solidFill>
                <a:schemeClr val="tx1"/>
              </a:solidFill>
            </a:endParaRPr>
          </a:p>
        </p:txBody>
      </p:sp>
    </p:spTree>
    <p:extLst>
      <p:ext uri="{BB962C8B-B14F-4D97-AF65-F5344CB8AC3E}">
        <p14:creationId xmlns:p14="http://schemas.microsoft.com/office/powerpoint/2010/main" val="16979356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0" y="1844824"/>
            <a:ext cx="9361040" cy="3261018"/>
          </a:xfrm>
          <a:prstGeom prst="rect">
            <a:avLst/>
          </a:prstGeom>
        </p:spPr>
      </p:pic>
    </p:spTree>
    <p:extLst>
      <p:ext uri="{BB962C8B-B14F-4D97-AF65-F5344CB8AC3E}">
        <p14:creationId xmlns:p14="http://schemas.microsoft.com/office/powerpoint/2010/main" val="32612963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Prelude – The Battle </a:t>
            </a:r>
            <a:r>
              <a:rPr lang="en-US" dirty="0" smtClean="0"/>
              <a:t>of </a:t>
            </a:r>
            <a:r>
              <a:rPr lang="en-US" dirty="0" err="1"/>
              <a:t>Nekmíř</a:t>
            </a:r>
            <a:endParaRPr lang="en-US" dirty="0"/>
          </a:p>
        </p:txBody>
      </p:sp>
      <p:sp>
        <p:nvSpPr>
          <p:cNvPr id="3" name="Content Placeholder 2"/>
          <p:cNvSpPr>
            <a:spLocks noGrp="1"/>
          </p:cNvSpPr>
          <p:nvPr>
            <p:ph idx="1"/>
          </p:nvPr>
        </p:nvSpPr>
        <p:spPr>
          <a:xfrm>
            <a:off x="457200" y="1000110"/>
            <a:ext cx="8229600" cy="5597242"/>
          </a:xfrm>
        </p:spPr>
        <p:txBody>
          <a:bodyPr>
            <a:noAutofit/>
          </a:bodyPr>
          <a:lstStyle/>
          <a:p>
            <a:pPr>
              <a:lnSpc>
                <a:spcPts val="2400"/>
              </a:lnSpc>
            </a:pPr>
            <a:r>
              <a:rPr lang="en-US" sz="2400" dirty="0" smtClean="0"/>
              <a:t>A series </a:t>
            </a:r>
            <a:r>
              <a:rPr lang="en-US" sz="2400" dirty="0"/>
              <a:t>of engagements </a:t>
            </a:r>
            <a:r>
              <a:rPr lang="en-US" sz="2400" dirty="0" smtClean="0"/>
              <a:t>took place at </a:t>
            </a:r>
            <a:r>
              <a:rPr lang="en-US" sz="2400" dirty="0"/>
              <a:t>the start of the Hussite War between Hussite forces and Catholic crusaders sent by Emperor Sigismund. The battle took place at the castle of Vyšehrad from 16 August 1419 to c. 1 November 1420.</a:t>
            </a:r>
            <a:endParaRPr lang="en-AU" sz="2400" dirty="0" smtClean="0"/>
          </a:p>
          <a:p>
            <a:pPr>
              <a:lnSpc>
                <a:spcPts val="2400"/>
              </a:lnSpc>
            </a:pPr>
            <a:r>
              <a:rPr lang="en-US" sz="2400" dirty="0"/>
              <a:t>In December 1419, </a:t>
            </a:r>
            <a:r>
              <a:rPr lang="en-US" sz="2400" dirty="0" smtClean="0"/>
              <a:t>a </a:t>
            </a:r>
            <a:r>
              <a:rPr lang="en-US" sz="2400" dirty="0"/>
              <a:t>formation besieging </a:t>
            </a:r>
            <a:r>
              <a:rPr lang="en-US" sz="2400" dirty="0" err="1" smtClean="0"/>
              <a:t>Nekmer</a:t>
            </a:r>
            <a:r>
              <a:rPr lang="en-US" sz="2400" dirty="0"/>
              <a:t> castle near </a:t>
            </a:r>
            <a:r>
              <a:rPr lang="en-US" sz="2400" dirty="0" err="1"/>
              <a:t>Plzeň</a:t>
            </a:r>
            <a:r>
              <a:rPr lang="en-US" sz="2400" dirty="0"/>
              <a:t> (Pilsen)</a:t>
            </a:r>
            <a:r>
              <a:rPr lang="en-US" sz="2400" dirty="0" smtClean="0"/>
              <a:t> </a:t>
            </a:r>
            <a:r>
              <a:rPr lang="en-US" sz="2400" dirty="0"/>
              <a:t>under the command of Jan Žižka was surprised by 2000 Royalist cavalry under the command of Bohuslav of Švamberk. A cavalry attack </a:t>
            </a:r>
            <a:r>
              <a:rPr lang="en-US" sz="2400" dirty="0" smtClean="0"/>
              <a:t>was </a:t>
            </a:r>
            <a:r>
              <a:rPr lang="en-US" sz="2400" dirty="0"/>
              <a:t>stopped by crossbow and gunfire from Hussite soldiers hiding behind wagons. Catholic infantry and cavalry were forced to withdraw. After the battle Žižka ordered a night march to </a:t>
            </a:r>
            <a:r>
              <a:rPr lang="en-US" sz="2400" dirty="0" err="1"/>
              <a:t>Plzeň</a:t>
            </a:r>
            <a:r>
              <a:rPr lang="en-US" sz="2400" dirty="0"/>
              <a:t>.</a:t>
            </a:r>
          </a:p>
          <a:p>
            <a:pPr>
              <a:lnSpc>
                <a:spcPts val="2400"/>
              </a:lnSpc>
            </a:pPr>
            <a:r>
              <a:rPr lang="en-US" sz="2400" dirty="0" smtClean="0"/>
              <a:t>Seven </a:t>
            </a:r>
            <a:r>
              <a:rPr lang="en-US" sz="2400" dirty="0"/>
              <a:t>of </a:t>
            </a:r>
            <a:r>
              <a:rPr lang="en-US" sz="2400" dirty="0" err="1"/>
              <a:t>Zizka's</a:t>
            </a:r>
            <a:r>
              <a:rPr lang="en-US" sz="2400" dirty="0"/>
              <a:t> wagons mounted artillery pieces and were able to inflict heavy </a:t>
            </a:r>
            <a:r>
              <a:rPr lang="en-US" sz="2400" dirty="0" smtClean="0"/>
              <a:t>(and unexpected) casualties </a:t>
            </a:r>
            <a:r>
              <a:rPr lang="en-US" sz="2400" dirty="0"/>
              <a:t>on the Royalist troops, allowing the Hussites to </a:t>
            </a:r>
            <a:r>
              <a:rPr lang="en-US" sz="2400" dirty="0" smtClean="0"/>
              <a:t>withdraw (gracefully) from the siege.</a:t>
            </a:r>
            <a:endParaRPr lang="en-US" sz="2400" dirty="0"/>
          </a:p>
        </p:txBody>
      </p:sp>
    </p:spTree>
    <p:extLst>
      <p:ext uri="{BB962C8B-B14F-4D97-AF65-F5344CB8AC3E}">
        <p14:creationId xmlns:p14="http://schemas.microsoft.com/office/powerpoint/2010/main" val="20988454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Battle of </a:t>
            </a:r>
            <a:r>
              <a:rPr lang="en-US" dirty="0" err="1"/>
              <a:t>Nekmíř</a:t>
            </a:r>
            <a:r>
              <a:rPr lang="en-US" dirty="0"/>
              <a:t>, </a:t>
            </a:r>
            <a:r>
              <a:rPr lang="en-US" dirty="0" smtClean="0"/>
              <a:t>December 1419</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59760879"/>
              </p:ext>
            </p:extLst>
          </p:nvPr>
        </p:nvGraphicFramePr>
        <p:xfrm>
          <a:off x="467544" y="980728"/>
          <a:ext cx="8208912" cy="4656254"/>
        </p:xfrm>
        <a:graphic>
          <a:graphicData uri="http://schemas.openxmlformats.org/drawingml/2006/table">
            <a:tbl>
              <a:tblPr/>
              <a:tblGrid>
                <a:gridCol w="4104456"/>
                <a:gridCol w="4104456"/>
              </a:tblGrid>
              <a:tr h="395818">
                <a:tc gridSpan="2">
                  <a:txBody>
                    <a:bodyPr/>
                    <a:lstStyle/>
                    <a:p>
                      <a:pPr algn="ctr" fontAlgn="ctr"/>
                      <a:r>
                        <a:rPr lang="en-US" sz="2400" b="1" dirty="0">
                          <a:effectLst/>
                        </a:rPr>
                        <a:t>Belligerents</a:t>
                      </a:r>
                      <a:endParaRPr lang="en-US" sz="1400" b="1" dirty="0">
                        <a:effectLst/>
                      </a:endParaRPr>
                    </a:p>
                  </a:txBody>
                  <a:tcPr marL="72198" marR="72198" marT="36099" marB="36099" anchor="ctr">
                    <a:lnL>
                      <a:noFill/>
                    </a:lnL>
                    <a:lnR>
                      <a:noFill/>
                    </a:lnR>
                    <a:lnT>
                      <a:noFill/>
                    </a:lnT>
                    <a:lnB>
                      <a:noFill/>
                    </a:lnB>
                    <a:solidFill>
                      <a:srgbClr val="B0C4DE"/>
                    </a:solidFill>
                  </a:tcPr>
                </a:tc>
                <a:tc hMerge="1">
                  <a:txBody>
                    <a:bodyPr/>
                    <a:lstStyle/>
                    <a:p>
                      <a:endParaRPr lang="en-US"/>
                    </a:p>
                  </a:txBody>
                  <a:tcPr/>
                </a:tc>
              </a:tr>
              <a:tr h="697657">
                <a:tc>
                  <a:txBody>
                    <a:bodyPr/>
                    <a:lstStyle/>
                    <a:p>
                      <a:r>
                        <a:rPr lang="en-US" sz="2400" dirty="0" smtClean="0">
                          <a:effectLst/>
                        </a:rPr>
                        <a:t>      Hussites</a:t>
                      </a:r>
                      <a:endParaRPr lang="en-US" sz="2400" dirty="0">
                        <a:effectLst/>
                      </a:endParaRPr>
                    </a:p>
                  </a:txBody>
                  <a:tcPr marL="72198" marR="72198" marT="36099" marB="36099" anchor="ctr">
                    <a:lnL>
                      <a:noFill/>
                    </a:lnL>
                    <a:lnR w="9525" cap="flat" cmpd="sng" algn="ctr">
                      <a:solidFill>
                        <a:srgbClr val="AAAAAA"/>
                      </a:solidFill>
                      <a:prstDash val="dot"/>
                      <a:round/>
                      <a:headEnd type="none" w="med" len="med"/>
                      <a:tailEnd type="none" w="med" len="med"/>
                    </a:lnR>
                    <a:lnT>
                      <a:noFill/>
                    </a:lnT>
                    <a:lnB>
                      <a:noFill/>
                    </a:lnB>
                  </a:tcPr>
                </a:tc>
                <a:tc>
                  <a:txBody>
                    <a:bodyPr/>
                    <a:lstStyle/>
                    <a:p>
                      <a:r>
                        <a:rPr lang="en-AU" sz="2400" dirty="0" smtClean="0">
                          <a:effectLst/>
                        </a:rPr>
                        <a:t>      Bohemian Catholics</a:t>
                      </a:r>
                      <a:endParaRPr lang="en-AU" sz="2400" dirty="0">
                        <a:effectLst/>
                      </a:endParaRPr>
                    </a:p>
                  </a:txBody>
                  <a:tcPr marL="72198" marR="72198" marT="36099" marB="36099" anchor="ctr">
                    <a:lnL w="9525" cap="flat" cmpd="sng" algn="ctr">
                      <a:solidFill>
                        <a:srgbClr val="AAAAAA"/>
                      </a:solidFill>
                      <a:prstDash val="dot"/>
                      <a:round/>
                      <a:headEnd type="none" w="med" len="med"/>
                      <a:tailEnd type="none" w="med" len="med"/>
                    </a:lnL>
                    <a:lnR>
                      <a:noFill/>
                    </a:lnR>
                    <a:lnT>
                      <a:noFill/>
                    </a:lnT>
                    <a:lnB>
                      <a:noFill/>
                    </a:lnB>
                  </a:tcPr>
                </a:tc>
              </a:tr>
              <a:tr h="395818">
                <a:tc gridSpan="2">
                  <a:txBody>
                    <a:bodyPr/>
                    <a:lstStyle/>
                    <a:p>
                      <a:pPr algn="ctr" fontAlgn="ctr"/>
                      <a:r>
                        <a:rPr lang="en-US" sz="2400" b="1" dirty="0">
                          <a:effectLst/>
                        </a:rPr>
                        <a:t>Commanders and leaders</a:t>
                      </a:r>
                    </a:p>
                  </a:txBody>
                  <a:tcPr marL="72198" marR="72198" marT="36099" marB="36099" anchor="ctr">
                    <a:lnL>
                      <a:noFill/>
                    </a:lnL>
                    <a:lnR>
                      <a:noFill/>
                    </a:lnR>
                    <a:lnT>
                      <a:noFill/>
                    </a:lnT>
                    <a:lnB>
                      <a:noFill/>
                    </a:lnB>
                    <a:solidFill>
                      <a:srgbClr val="B0C4DE"/>
                    </a:solidFill>
                  </a:tcPr>
                </a:tc>
                <a:tc hMerge="1">
                  <a:txBody>
                    <a:bodyPr/>
                    <a:lstStyle/>
                    <a:p>
                      <a:endParaRPr lang="en-US"/>
                    </a:p>
                  </a:txBody>
                  <a:tcPr/>
                </a:tc>
              </a:tr>
              <a:tr h="681805">
                <a:tc>
                  <a:txBody>
                    <a:bodyPr/>
                    <a:lstStyle/>
                    <a:p>
                      <a:r>
                        <a:rPr lang="en-US" sz="2400" dirty="0" smtClean="0">
                          <a:effectLst/>
                        </a:rPr>
                        <a:t>      Jan </a:t>
                      </a:r>
                      <a:r>
                        <a:rPr lang="en-US" sz="2400" dirty="0" err="1">
                          <a:effectLst/>
                        </a:rPr>
                        <a:t>Žižka</a:t>
                      </a:r>
                      <a:endParaRPr lang="en-US" sz="2400" dirty="0">
                        <a:effectLst/>
                      </a:endParaRPr>
                    </a:p>
                  </a:txBody>
                  <a:tcPr marL="72198" marR="72198" marT="36099" marB="36099" anchor="ctr">
                    <a:lnL>
                      <a:noFill/>
                    </a:lnL>
                    <a:lnR w="9525" cap="flat" cmpd="sng" algn="ctr">
                      <a:solidFill>
                        <a:srgbClr val="AAAAAA"/>
                      </a:solidFill>
                      <a:prstDash val="dot"/>
                      <a:round/>
                      <a:headEnd type="none" w="med" len="med"/>
                      <a:tailEnd type="none" w="med" len="med"/>
                    </a:lnR>
                    <a:lnT>
                      <a:noFill/>
                    </a:lnT>
                    <a:lnB>
                      <a:noFill/>
                    </a:lnB>
                  </a:tcPr>
                </a:tc>
                <a:tc>
                  <a:txBody>
                    <a:bodyPr/>
                    <a:lstStyle/>
                    <a:p>
                      <a:r>
                        <a:rPr lang="en-US" sz="2400" dirty="0" smtClean="0">
                          <a:effectLst/>
                        </a:rPr>
                        <a:t>      Bohuslav </a:t>
                      </a:r>
                      <a:r>
                        <a:rPr lang="en-US" sz="2400" dirty="0">
                          <a:effectLst/>
                        </a:rPr>
                        <a:t>von </a:t>
                      </a:r>
                      <a:r>
                        <a:rPr lang="en-US" sz="2400" dirty="0" err="1" smtClean="0">
                          <a:effectLst/>
                        </a:rPr>
                        <a:t>Schwanberg</a:t>
                      </a:r>
                      <a:endParaRPr lang="en-US" sz="2400" dirty="0">
                        <a:effectLst/>
                      </a:endParaRPr>
                    </a:p>
                  </a:txBody>
                  <a:tcPr marL="72198" marR="72198" marT="36099" marB="36099" anchor="ctr">
                    <a:lnL w="9525" cap="flat" cmpd="sng" algn="ctr">
                      <a:solidFill>
                        <a:srgbClr val="AAAAAA"/>
                      </a:solidFill>
                      <a:prstDash val="dot"/>
                      <a:round/>
                      <a:headEnd type="none" w="med" len="med"/>
                      <a:tailEnd type="none" w="med" len="med"/>
                    </a:lnL>
                    <a:lnR>
                      <a:noFill/>
                    </a:lnR>
                    <a:lnT>
                      <a:noFill/>
                    </a:lnT>
                    <a:lnB>
                      <a:noFill/>
                    </a:lnB>
                  </a:tcPr>
                </a:tc>
              </a:tr>
              <a:tr h="395818">
                <a:tc gridSpan="2">
                  <a:txBody>
                    <a:bodyPr/>
                    <a:lstStyle/>
                    <a:p>
                      <a:pPr algn="ctr" fontAlgn="ctr"/>
                      <a:r>
                        <a:rPr lang="en-US" sz="2400" b="1" dirty="0">
                          <a:effectLst/>
                        </a:rPr>
                        <a:t>Strength</a:t>
                      </a:r>
                    </a:p>
                  </a:txBody>
                  <a:tcPr marL="72198" marR="72198" marT="36099" marB="36099" anchor="ctr">
                    <a:lnL>
                      <a:noFill/>
                    </a:lnL>
                    <a:lnR>
                      <a:noFill/>
                    </a:lnR>
                    <a:lnT>
                      <a:noFill/>
                    </a:lnT>
                    <a:lnB>
                      <a:noFill/>
                    </a:lnB>
                    <a:solidFill>
                      <a:srgbClr val="B0C4DE"/>
                    </a:solidFill>
                  </a:tcPr>
                </a:tc>
                <a:tc hMerge="1">
                  <a:txBody>
                    <a:bodyPr/>
                    <a:lstStyle/>
                    <a:p>
                      <a:endParaRPr lang="en-US"/>
                    </a:p>
                  </a:txBody>
                  <a:tcPr/>
                </a:tc>
              </a:tr>
              <a:tr h="726385">
                <a:tc>
                  <a:txBody>
                    <a:bodyPr/>
                    <a:lstStyle/>
                    <a:p>
                      <a:r>
                        <a:rPr lang="en-AU" sz="2400" dirty="0">
                          <a:effectLst/>
                        </a:rPr>
                        <a:t>400 infantry</a:t>
                      </a:r>
                      <a:br>
                        <a:rPr lang="en-AU" sz="2400" dirty="0">
                          <a:effectLst/>
                        </a:rPr>
                      </a:br>
                      <a:r>
                        <a:rPr lang="en-AU" sz="2400" dirty="0" smtClean="0">
                          <a:effectLst/>
                        </a:rPr>
                        <a:t>7 war </a:t>
                      </a:r>
                      <a:r>
                        <a:rPr lang="en-AU" sz="2400" dirty="0">
                          <a:effectLst/>
                        </a:rPr>
                        <a:t>wagons</a:t>
                      </a:r>
                    </a:p>
                  </a:txBody>
                  <a:tcPr marL="72198" marR="72198" marT="36099" marB="36099" anchor="ctr">
                    <a:lnL>
                      <a:noFill/>
                    </a:lnL>
                    <a:lnR w="9525" cap="flat" cmpd="sng" algn="ctr">
                      <a:solidFill>
                        <a:srgbClr val="AAAAAA"/>
                      </a:solidFill>
                      <a:prstDash val="dot"/>
                      <a:round/>
                      <a:headEnd type="none" w="med" len="med"/>
                      <a:tailEnd type="none" w="med" len="med"/>
                    </a:lnR>
                    <a:lnT>
                      <a:noFill/>
                    </a:lnT>
                    <a:lnB>
                      <a:noFill/>
                    </a:lnB>
                  </a:tcPr>
                </a:tc>
                <a:tc>
                  <a:txBody>
                    <a:bodyPr/>
                    <a:lstStyle/>
                    <a:p>
                      <a:r>
                        <a:rPr lang="en-US" sz="2400" dirty="0">
                          <a:effectLst/>
                        </a:rPr>
                        <a:t>2,000 cavalry</a:t>
                      </a:r>
                    </a:p>
                  </a:txBody>
                  <a:tcPr marL="72198" marR="72198" marT="36099" marB="36099" anchor="ctr">
                    <a:lnL w="9525" cap="flat" cmpd="sng" algn="ctr">
                      <a:solidFill>
                        <a:srgbClr val="AAAAAA"/>
                      </a:solidFill>
                      <a:prstDash val="dot"/>
                      <a:round/>
                      <a:headEnd type="none" w="med" len="med"/>
                      <a:tailEnd type="none" w="med" len="med"/>
                    </a:lnL>
                    <a:lnR>
                      <a:noFill/>
                    </a:lnR>
                    <a:lnT>
                      <a:noFill/>
                    </a:lnT>
                    <a:lnB>
                      <a:noFill/>
                    </a:lnB>
                  </a:tcPr>
                </a:tc>
              </a:tr>
              <a:tr h="439200">
                <a:tc gridSpan="2">
                  <a:txBody>
                    <a:bodyPr/>
                    <a:lstStyle/>
                    <a:p>
                      <a:pPr algn="ctr" fontAlgn="ctr"/>
                      <a:r>
                        <a:rPr lang="en-US" sz="2400" b="1" dirty="0">
                          <a:effectLst/>
                        </a:rPr>
                        <a:t>Casualties and losses</a:t>
                      </a:r>
                    </a:p>
                  </a:txBody>
                  <a:tcPr marL="72198" marR="72198" marT="36099" marB="36099" anchor="ctr">
                    <a:lnL>
                      <a:noFill/>
                    </a:lnL>
                    <a:lnR>
                      <a:noFill/>
                    </a:lnR>
                    <a:lnT>
                      <a:noFill/>
                    </a:lnT>
                    <a:lnB>
                      <a:noFill/>
                    </a:lnB>
                    <a:solidFill>
                      <a:srgbClr val="B0C4DE"/>
                    </a:solidFill>
                  </a:tcPr>
                </a:tc>
                <a:tc hMerge="1">
                  <a:txBody>
                    <a:bodyPr/>
                    <a:lstStyle/>
                    <a:p>
                      <a:endParaRPr lang="en-US"/>
                    </a:p>
                  </a:txBody>
                  <a:tcPr/>
                </a:tc>
              </a:tr>
              <a:tr h="720000">
                <a:tc>
                  <a:txBody>
                    <a:bodyPr/>
                    <a:lstStyle/>
                    <a:p>
                      <a:r>
                        <a:rPr lang="en-AU" sz="2400" dirty="0" smtClean="0">
                          <a:effectLst/>
                        </a:rPr>
                        <a:t>Unknown</a:t>
                      </a:r>
                      <a:endParaRPr lang="en-AU" sz="2400" dirty="0">
                        <a:effectLst/>
                      </a:endParaRPr>
                    </a:p>
                  </a:txBody>
                  <a:tcPr marL="72198" marR="72198" marT="36099" marB="36099" anchor="ctr">
                    <a:lnL>
                      <a:noFill/>
                    </a:lnL>
                    <a:lnR w="9525" cap="flat" cmpd="sng" algn="ctr">
                      <a:solidFill>
                        <a:srgbClr val="AAAAAA"/>
                      </a:solidFill>
                      <a:prstDash val="dot"/>
                      <a:round/>
                      <a:headEnd type="none" w="med" len="med"/>
                      <a:tailEnd type="none" w="med" len="med"/>
                    </a:lnR>
                    <a:lnT>
                      <a:noFill/>
                    </a:lnT>
                    <a:lnB>
                      <a:noFill/>
                    </a:lnB>
                  </a:tcPr>
                </a:tc>
                <a:tc>
                  <a:txBody>
                    <a:bodyPr/>
                    <a:lstStyle/>
                    <a:p>
                      <a:r>
                        <a:rPr lang="en-US" sz="2400" b="1" dirty="0" smtClean="0">
                          <a:effectLst/>
                        </a:rPr>
                        <a:t>Heavy</a:t>
                      </a:r>
                      <a:endParaRPr lang="en-US" sz="2400" dirty="0">
                        <a:effectLst/>
                      </a:endParaRPr>
                    </a:p>
                  </a:txBody>
                  <a:tcPr marL="72198" marR="72198" marT="36099" marB="36099" anchor="ctr">
                    <a:lnL w="9525" cap="flat" cmpd="sng" algn="ctr">
                      <a:solidFill>
                        <a:srgbClr val="AAAAAA"/>
                      </a:solidFill>
                      <a:prstDash val="dot"/>
                      <a:round/>
                      <a:headEnd type="none" w="med" len="med"/>
                      <a:tailEnd type="none" w="med" len="med"/>
                    </a:lnL>
                    <a:lnR>
                      <a:noFill/>
                    </a:lnR>
                    <a:lnT>
                      <a:noFill/>
                    </a:lnT>
                    <a:lnB>
                      <a:noFill/>
                    </a:lnB>
                  </a:tcPr>
                </a:tc>
              </a:tr>
            </a:tbl>
          </a:graphicData>
        </a:graphic>
      </p:graphicFrame>
      <p:pic>
        <p:nvPicPr>
          <p:cNvPr id="1025" name="Picture 1"/>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67544" y="1556792"/>
            <a:ext cx="504898" cy="37867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572001" y="1524971"/>
            <a:ext cx="421700" cy="46386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68421" y="2564904"/>
            <a:ext cx="431171" cy="6534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572000" y="2564904"/>
            <a:ext cx="504056" cy="656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2745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073" y="1916832"/>
            <a:ext cx="8442399" cy="2940999"/>
          </a:xfrm>
          <a:prstGeom prst="rect">
            <a:avLst/>
          </a:prstGeom>
        </p:spPr>
      </p:pic>
    </p:spTree>
    <p:extLst>
      <p:ext uri="{BB962C8B-B14F-4D97-AF65-F5344CB8AC3E}">
        <p14:creationId xmlns:p14="http://schemas.microsoft.com/office/powerpoint/2010/main" val="1499597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Battle of </a:t>
            </a:r>
            <a:r>
              <a:rPr lang="en-US" dirty="0" smtClean="0"/>
              <a:t>Sudoměř, 25 </a:t>
            </a:r>
            <a:r>
              <a:rPr lang="en-US" dirty="0"/>
              <a:t>March 1420</a:t>
            </a:r>
          </a:p>
        </p:txBody>
      </p:sp>
      <p:graphicFrame>
        <p:nvGraphicFramePr>
          <p:cNvPr id="3" name="Table 2"/>
          <p:cNvGraphicFramePr>
            <a:graphicFrameLocks noGrp="1"/>
          </p:cNvGraphicFramePr>
          <p:nvPr>
            <p:extLst>
              <p:ext uri="{D42A27DB-BD31-4B8C-83A1-F6EECF244321}">
                <p14:modId xmlns:p14="http://schemas.microsoft.com/office/powerpoint/2010/main" val="2836487253"/>
              </p:ext>
            </p:extLst>
          </p:nvPr>
        </p:nvGraphicFramePr>
        <p:xfrm>
          <a:off x="467544" y="1000125"/>
          <a:ext cx="8208912" cy="5332464"/>
        </p:xfrm>
        <a:graphic>
          <a:graphicData uri="http://schemas.openxmlformats.org/drawingml/2006/table">
            <a:tbl>
              <a:tblPr/>
              <a:tblGrid>
                <a:gridCol w="4104456"/>
                <a:gridCol w="4104456"/>
              </a:tblGrid>
              <a:tr h="288791">
                <a:tc gridSpan="2">
                  <a:txBody>
                    <a:bodyPr/>
                    <a:lstStyle/>
                    <a:p>
                      <a:pPr algn="ctr" fontAlgn="ctr"/>
                      <a:r>
                        <a:rPr lang="en-US" sz="2400" b="1" dirty="0">
                          <a:effectLst/>
                        </a:rPr>
                        <a:t>Belligerents</a:t>
                      </a:r>
                      <a:endParaRPr lang="en-US" sz="1400" b="1" dirty="0">
                        <a:effectLst/>
                      </a:endParaRPr>
                    </a:p>
                  </a:txBody>
                  <a:tcPr marL="72198" marR="72198" marT="36099" marB="36099" anchor="ctr">
                    <a:lnL>
                      <a:noFill/>
                    </a:lnL>
                    <a:lnR>
                      <a:noFill/>
                    </a:lnR>
                    <a:lnT>
                      <a:noFill/>
                    </a:lnT>
                    <a:lnB>
                      <a:noFill/>
                    </a:lnB>
                    <a:solidFill>
                      <a:srgbClr val="B0C4DE"/>
                    </a:solidFill>
                  </a:tcPr>
                </a:tc>
                <a:tc hMerge="1">
                  <a:txBody>
                    <a:bodyPr/>
                    <a:lstStyle/>
                    <a:p>
                      <a:endParaRPr lang="en-US"/>
                    </a:p>
                  </a:txBody>
                  <a:tcPr/>
                </a:tc>
              </a:tr>
              <a:tr h="771932">
                <a:tc>
                  <a:txBody>
                    <a:bodyPr/>
                    <a:lstStyle/>
                    <a:p>
                      <a:r>
                        <a:rPr lang="en-US" sz="2400" dirty="0" smtClean="0">
                          <a:effectLst/>
                        </a:rPr>
                        <a:t>    Hussites</a:t>
                      </a:r>
                      <a:endParaRPr lang="en-US" sz="2400" dirty="0">
                        <a:effectLst/>
                      </a:endParaRPr>
                    </a:p>
                  </a:txBody>
                  <a:tcPr marL="72198" marR="72198" marT="36099" marB="36099" anchor="ctr">
                    <a:lnL>
                      <a:noFill/>
                    </a:lnL>
                    <a:lnR w="9525" cap="flat" cmpd="sng" algn="ctr">
                      <a:solidFill>
                        <a:srgbClr val="AAAAAA"/>
                      </a:solidFill>
                      <a:prstDash val="dot"/>
                      <a:round/>
                      <a:headEnd type="none" w="med" len="med"/>
                      <a:tailEnd type="none" w="med" len="med"/>
                    </a:lnR>
                    <a:lnT>
                      <a:noFill/>
                    </a:lnT>
                    <a:lnB>
                      <a:noFill/>
                    </a:lnB>
                  </a:tcPr>
                </a:tc>
                <a:tc>
                  <a:txBody>
                    <a:bodyPr/>
                    <a:lstStyle/>
                    <a:p>
                      <a:r>
                        <a:rPr lang="en-AU" sz="2400" dirty="0" smtClean="0">
                          <a:effectLst/>
                        </a:rPr>
                        <a:t>    Bohemian </a:t>
                      </a:r>
                      <a:r>
                        <a:rPr lang="en-AU" sz="2400" dirty="0">
                          <a:effectLst/>
                        </a:rPr>
                        <a:t>Catholics</a:t>
                      </a:r>
                      <a:br>
                        <a:rPr lang="en-AU" sz="2400" dirty="0">
                          <a:effectLst/>
                        </a:rPr>
                      </a:br>
                      <a:r>
                        <a:rPr lang="en-AU" sz="2400" dirty="0" smtClean="0">
                          <a:effectLst/>
                        </a:rPr>
                        <a:t>    Order </a:t>
                      </a:r>
                      <a:r>
                        <a:rPr lang="en-AU" sz="2400" dirty="0">
                          <a:effectLst/>
                        </a:rPr>
                        <a:t>of Malta</a:t>
                      </a:r>
                    </a:p>
                  </a:txBody>
                  <a:tcPr marL="72198" marR="72198" marT="36099" marB="36099" anchor="ctr">
                    <a:lnL w="9525" cap="flat" cmpd="sng" algn="ctr">
                      <a:solidFill>
                        <a:srgbClr val="AAAAAA"/>
                      </a:solidFill>
                      <a:prstDash val="dot"/>
                      <a:round/>
                      <a:headEnd type="none" w="med" len="med"/>
                      <a:tailEnd type="none" w="med" len="med"/>
                    </a:lnL>
                    <a:lnR>
                      <a:noFill/>
                    </a:lnR>
                    <a:lnT>
                      <a:noFill/>
                    </a:lnT>
                    <a:lnB>
                      <a:noFill/>
                    </a:lnB>
                  </a:tcPr>
                </a:tc>
              </a:tr>
              <a:tr h="288791">
                <a:tc gridSpan="2">
                  <a:txBody>
                    <a:bodyPr/>
                    <a:lstStyle/>
                    <a:p>
                      <a:pPr algn="ctr" fontAlgn="ctr"/>
                      <a:r>
                        <a:rPr lang="en-US" sz="2400" b="1" dirty="0">
                          <a:effectLst/>
                        </a:rPr>
                        <a:t>Commanders and leaders</a:t>
                      </a:r>
                    </a:p>
                  </a:txBody>
                  <a:tcPr marL="72198" marR="72198" marT="36099" marB="36099" anchor="ctr">
                    <a:lnL>
                      <a:noFill/>
                    </a:lnL>
                    <a:lnR>
                      <a:noFill/>
                    </a:lnR>
                    <a:lnT>
                      <a:noFill/>
                    </a:lnT>
                    <a:lnB>
                      <a:noFill/>
                    </a:lnB>
                    <a:solidFill>
                      <a:srgbClr val="B0C4DE"/>
                    </a:solidFill>
                  </a:tcPr>
                </a:tc>
                <a:tc hMerge="1">
                  <a:txBody>
                    <a:bodyPr/>
                    <a:lstStyle/>
                    <a:p>
                      <a:endParaRPr lang="en-US"/>
                    </a:p>
                  </a:txBody>
                  <a:tcPr/>
                </a:tc>
              </a:tr>
              <a:tr h="754392">
                <a:tc>
                  <a:txBody>
                    <a:bodyPr/>
                    <a:lstStyle/>
                    <a:p>
                      <a:r>
                        <a:rPr lang="en-US" sz="2400" dirty="0" smtClean="0">
                          <a:effectLst/>
                        </a:rPr>
                        <a:t>    Břeněk </a:t>
                      </a:r>
                      <a:r>
                        <a:rPr lang="en-US" sz="2400" dirty="0">
                          <a:effectLst/>
                        </a:rPr>
                        <a:t>of </a:t>
                      </a:r>
                      <a:r>
                        <a:rPr lang="en-US" sz="2400" dirty="0" err="1">
                          <a:effectLst/>
                        </a:rPr>
                        <a:t>Švihov</a:t>
                      </a:r>
                      <a:r>
                        <a:rPr lang="en-US" sz="2400" dirty="0">
                          <a:effectLst/>
                        </a:rPr>
                        <a:t> </a:t>
                      </a:r>
                      <a:r>
                        <a:rPr lang="en-US" sz="2400" b="1" dirty="0">
                          <a:effectLst/>
                          <a:latin typeface="Times New Roman"/>
                        </a:rPr>
                        <a:t>†</a:t>
                      </a:r>
                      <a:r>
                        <a:rPr lang="en-US" sz="2400" dirty="0">
                          <a:effectLst/>
                        </a:rPr>
                        <a:t/>
                      </a:r>
                      <a:br>
                        <a:rPr lang="en-US" sz="2400" dirty="0">
                          <a:effectLst/>
                        </a:rPr>
                      </a:br>
                      <a:r>
                        <a:rPr lang="en-US" sz="2400" dirty="0" smtClean="0">
                          <a:effectLst/>
                        </a:rPr>
                        <a:t>    Jan </a:t>
                      </a:r>
                      <a:r>
                        <a:rPr lang="en-US" sz="2400" dirty="0" err="1">
                          <a:effectLst/>
                        </a:rPr>
                        <a:t>Žižka</a:t>
                      </a:r>
                      <a:endParaRPr lang="en-US" sz="2400" dirty="0">
                        <a:effectLst/>
                      </a:endParaRPr>
                    </a:p>
                  </a:txBody>
                  <a:tcPr marL="72198" marR="72198" marT="36099" marB="36099" anchor="ctr">
                    <a:lnL>
                      <a:noFill/>
                    </a:lnL>
                    <a:lnR w="9525" cap="flat" cmpd="sng" algn="ctr">
                      <a:solidFill>
                        <a:srgbClr val="AAAAAA"/>
                      </a:solidFill>
                      <a:prstDash val="dot"/>
                      <a:round/>
                      <a:headEnd type="none" w="med" len="med"/>
                      <a:tailEnd type="none" w="med" len="med"/>
                    </a:lnR>
                    <a:lnT>
                      <a:noFill/>
                    </a:lnT>
                    <a:lnB>
                      <a:noFill/>
                    </a:lnB>
                  </a:tcPr>
                </a:tc>
                <a:tc>
                  <a:txBody>
                    <a:bodyPr/>
                    <a:lstStyle/>
                    <a:p>
                      <a:r>
                        <a:rPr lang="en-US" sz="2400" dirty="0" smtClean="0">
                          <a:effectLst/>
                        </a:rPr>
                        <a:t>    Bohuslav </a:t>
                      </a:r>
                      <a:r>
                        <a:rPr lang="en-US" sz="2400" dirty="0">
                          <a:effectLst/>
                        </a:rPr>
                        <a:t>von </a:t>
                      </a:r>
                      <a:r>
                        <a:rPr lang="en-US" sz="2400" dirty="0" err="1">
                          <a:effectLst/>
                        </a:rPr>
                        <a:t>Schwanberg</a:t>
                      </a:r>
                      <a:r>
                        <a:rPr lang="en-US" sz="2400" dirty="0">
                          <a:effectLst/>
                        </a:rPr>
                        <a:t/>
                      </a:r>
                      <a:br>
                        <a:rPr lang="en-US" sz="2400" dirty="0">
                          <a:effectLst/>
                        </a:rPr>
                      </a:br>
                      <a:r>
                        <a:rPr lang="en-US" sz="2400" dirty="0" smtClean="0">
                          <a:effectLst/>
                        </a:rPr>
                        <a:t>    Henry </a:t>
                      </a:r>
                      <a:r>
                        <a:rPr lang="en-US" sz="2400" dirty="0">
                          <a:effectLst/>
                        </a:rPr>
                        <a:t>of Hradec (DOW)</a:t>
                      </a:r>
                    </a:p>
                  </a:txBody>
                  <a:tcPr marL="72198" marR="72198" marT="36099" marB="36099" anchor="ctr">
                    <a:lnL w="9525" cap="flat" cmpd="sng" algn="ctr">
                      <a:solidFill>
                        <a:srgbClr val="AAAAAA"/>
                      </a:solidFill>
                      <a:prstDash val="dot"/>
                      <a:round/>
                      <a:headEnd type="none" w="med" len="med"/>
                      <a:tailEnd type="none" w="med" len="med"/>
                    </a:lnL>
                    <a:lnR>
                      <a:noFill/>
                    </a:lnR>
                    <a:lnT>
                      <a:noFill/>
                    </a:lnT>
                    <a:lnB>
                      <a:noFill/>
                    </a:lnB>
                  </a:tcPr>
                </a:tc>
              </a:tr>
              <a:tr h="288791">
                <a:tc gridSpan="2">
                  <a:txBody>
                    <a:bodyPr/>
                    <a:lstStyle/>
                    <a:p>
                      <a:pPr algn="ctr" fontAlgn="ctr"/>
                      <a:r>
                        <a:rPr lang="en-US" sz="2400" b="1" dirty="0">
                          <a:effectLst/>
                        </a:rPr>
                        <a:t>Strength</a:t>
                      </a:r>
                    </a:p>
                  </a:txBody>
                  <a:tcPr marL="72198" marR="72198" marT="36099" marB="36099" anchor="ctr">
                    <a:lnL>
                      <a:noFill/>
                    </a:lnL>
                    <a:lnR>
                      <a:noFill/>
                    </a:lnR>
                    <a:lnT>
                      <a:noFill/>
                    </a:lnT>
                    <a:lnB>
                      <a:noFill/>
                    </a:lnB>
                    <a:solidFill>
                      <a:srgbClr val="B0C4DE"/>
                    </a:solidFill>
                  </a:tcPr>
                </a:tc>
                <a:tc hMerge="1">
                  <a:txBody>
                    <a:bodyPr/>
                    <a:lstStyle/>
                    <a:p>
                      <a:endParaRPr lang="en-US"/>
                    </a:p>
                  </a:txBody>
                  <a:tcPr/>
                </a:tc>
              </a:tr>
              <a:tr h="736852">
                <a:tc>
                  <a:txBody>
                    <a:bodyPr/>
                    <a:lstStyle/>
                    <a:p>
                      <a:r>
                        <a:rPr lang="en-AU" sz="2400" dirty="0">
                          <a:effectLst/>
                        </a:rPr>
                        <a:t>400 infantry</a:t>
                      </a:r>
                      <a:br>
                        <a:rPr lang="en-AU" sz="2400" dirty="0">
                          <a:effectLst/>
                        </a:rPr>
                      </a:br>
                      <a:r>
                        <a:rPr lang="en-AU" sz="2400" dirty="0">
                          <a:effectLst/>
                        </a:rPr>
                        <a:t>12 war wagons</a:t>
                      </a:r>
                    </a:p>
                  </a:txBody>
                  <a:tcPr marL="72198" marR="72198" marT="36099" marB="36099" anchor="ctr">
                    <a:lnL>
                      <a:noFill/>
                    </a:lnL>
                    <a:lnR w="9525" cap="flat" cmpd="sng" algn="ctr">
                      <a:solidFill>
                        <a:srgbClr val="AAAAAA"/>
                      </a:solidFill>
                      <a:prstDash val="dot"/>
                      <a:round/>
                      <a:headEnd type="none" w="med" len="med"/>
                      <a:tailEnd type="none" w="med" len="med"/>
                    </a:lnR>
                    <a:lnT>
                      <a:noFill/>
                    </a:lnT>
                    <a:lnB>
                      <a:noFill/>
                    </a:lnB>
                  </a:tcPr>
                </a:tc>
                <a:tc>
                  <a:txBody>
                    <a:bodyPr/>
                    <a:lstStyle/>
                    <a:p>
                      <a:r>
                        <a:rPr lang="en-US" sz="2400" dirty="0">
                          <a:effectLst/>
                        </a:rPr>
                        <a:t>2,000 cavalry</a:t>
                      </a:r>
                    </a:p>
                  </a:txBody>
                  <a:tcPr marL="72198" marR="72198" marT="36099" marB="36099" anchor="ctr">
                    <a:lnL w="9525" cap="flat" cmpd="sng" algn="ctr">
                      <a:solidFill>
                        <a:srgbClr val="AAAAAA"/>
                      </a:solidFill>
                      <a:prstDash val="dot"/>
                      <a:round/>
                      <a:headEnd type="none" w="med" len="med"/>
                      <a:tailEnd type="none" w="med" len="med"/>
                    </a:lnL>
                    <a:lnR>
                      <a:noFill/>
                    </a:lnR>
                    <a:lnT>
                      <a:noFill/>
                    </a:lnT>
                    <a:lnB>
                      <a:noFill/>
                    </a:lnB>
                  </a:tcPr>
                </a:tc>
              </a:tr>
              <a:tr h="288791">
                <a:tc gridSpan="2">
                  <a:txBody>
                    <a:bodyPr/>
                    <a:lstStyle/>
                    <a:p>
                      <a:pPr algn="ctr" fontAlgn="ctr"/>
                      <a:r>
                        <a:rPr lang="en-US" sz="2400" b="1" dirty="0">
                          <a:effectLst/>
                        </a:rPr>
                        <a:t>Casualties and losses</a:t>
                      </a:r>
                    </a:p>
                  </a:txBody>
                  <a:tcPr marL="72198" marR="72198" marT="36099" marB="36099" anchor="ctr">
                    <a:lnL>
                      <a:noFill/>
                    </a:lnL>
                    <a:lnR>
                      <a:noFill/>
                    </a:lnR>
                    <a:lnT>
                      <a:noFill/>
                    </a:lnT>
                    <a:lnB>
                      <a:noFill/>
                    </a:lnB>
                    <a:solidFill>
                      <a:srgbClr val="B0C4DE"/>
                    </a:solidFill>
                  </a:tcPr>
                </a:tc>
                <a:tc hMerge="1">
                  <a:txBody>
                    <a:bodyPr/>
                    <a:lstStyle/>
                    <a:p>
                      <a:endParaRPr lang="en-US"/>
                    </a:p>
                  </a:txBody>
                  <a:tcPr/>
                </a:tc>
              </a:tr>
              <a:tr h="1155163">
                <a:tc>
                  <a:txBody>
                    <a:bodyPr/>
                    <a:lstStyle/>
                    <a:p>
                      <a:r>
                        <a:rPr lang="en-AU" sz="2400" dirty="0" smtClean="0">
                          <a:effectLst/>
                        </a:rPr>
                        <a:t>Heavy</a:t>
                      </a:r>
                    </a:p>
                    <a:p>
                      <a:r>
                        <a:rPr lang="en-AU" sz="2400" dirty="0" smtClean="0">
                          <a:effectLst/>
                        </a:rPr>
                        <a:t>3 </a:t>
                      </a:r>
                      <a:r>
                        <a:rPr lang="en-AU" sz="2400" dirty="0">
                          <a:effectLst/>
                        </a:rPr>
                        <a:t>wagons destroyed</a:t>
                      </a:r>
                      <a:br>
                        <a:rPr lang="en-AU" sz="2400" dirty="0">
                          <a:effectLst/>
                        </a:rPr>
                      </a:br>
                      <a:r>
                        <a:rPr lang="en-AU" sz="2400" dirty="0">
                          <a:effectLst/>
                        </a:rPr>
                        <a:t>30 captured</a:t>
                      </a:r>
                    </a:p>
                  </a:txBody>
                  <a:tcPr marL="72198" marR="72198" marT="36099" marB="36099" anchor="ctr">
                    <a:lnL>
                      <a:noFill/>
                    </a:lnL>
                    <a:lnR w="9525" cap="flat" cmpd="sng" algn="ctr">
                      <a:solidFill>
                        <a:srgbClr val="AAAAAA"/>
                      </a:solidFill>
                      <a:prstDash val="dot"/>
                      <a:round/>
                      <a:headEnd type="none" w="med" len="med"/>
                      <a:tailEnd type="none" w="med" len="med"/>
                    </a:lnR>
                    <a:lnT>
                      <a:noFill/>
                    </a:lnT>
                    <a:lnB>
                      <a:noFill/>
                    </a:lnB>
                  </a:tcPr>
                </a:tc>
                <a:tc>
                  <a:txBody>
                    <a:bodyPr/>
                    <a:lstStyle/>
                    <a:p>
                      <a:r>
                        <a:rPr lang="en-US" sz="2400" b="1" dirty="0" smtClean="0">
                          <a:effectLst/>
                        </a:rPr>
                        <a:t>Heavy</a:t>
                      </a:r>
                      <a:r>
                        <a:rPr lang="en-US" sz="2400" dirty="0" smtClean="0">
                          <a:effectLst/>
                        </a:rPr>
                        <a:t> (some sources say 2,000)</a:t>
                      </a:r>
                      <a:endParaRPr lang="en-US" sz="2400" dirty="0">
                        <a:effectLst/>
                      </a:endParaRPr>
                    </a:p>
                  </a:txBody>
                  <a:tcPr marL="72198" marR="72198" marT="36099" marB="36099">
                    <a:lnL w="9525" cap="flat" cmpd="sng" algn="ctr">
                      <a:solidFill>
                        <a:srgbClr val="AAAAAA"/>
                      </a:solidFill>
                      <a:prstDash val="dot"/>
                      <a:round/>
                      <a:headEnd type="none" w="med" len="med"/>
                      <a:tailEnd type="none" w="med" len="med"/>
                    </a:lnL>
                    <a:lnR>
                      <a:noFill/>
                    </a:lnR>
                    <a:lnT>
                      <a:noFill/>
                    </a:lnT>
                    <a:lnB>
                      <a:noFill/>
                    </a:lnB>
                  </a:tcPr>
                </a:tc>
              </a:tr>
            </a:tbl>
          </a:graphicData>
        </a:graphic>
      </p:graphicFrame>
      <p:pic>
        <p:nvPicPr>
          <p:cNvPr id="1025" name="Picture 1"/>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67544" y="1688031"/>
            <a:ext cx="276654" cy="20749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619610" y="1560411"/>
            <a:ext cx="232037" cy="25524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617647" y="1918132"/>
            <a:ext cx="234000" cy="257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95127" y="2761400"/>
            <a:ext cx="310894" cy="2331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68421" y="3030000"/>
            <a:ext cx="236256" cy="3580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4551622" y="2645472"/>
            <a:ext cx="380418" cy="495496"/>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617647" y="3170300"/>
            <a:ext cx="234000" cy="2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3357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192"/>
          <a:stretch/>
        </p:blipFill>
        <p:spPr bwMode="auto">
          <a:xfrm>
            <a:off x="-12776" y="-1"/>
            <a:ext cx="555686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561759" y="476672"/>
            <a:ext cx="3276387" cy="5693866"/>
          </a:xfrm>
          <a:prstGeom prst="rect">
            <a:avLst/>
          </a:prstGeom>
          <a:noFill/>
        </p:spPr>
        <p:txBody>
          <a:bodyPr wrap="square" rtlCol="0">
            <a:spAutoFit/>
          </a:bodyPr>
          <a:lstStyle/>
          <a:p>
            <a:pPr algn="ctr"/>
            <a:r>
              <a:rPr lang="en-AU" sz="2800" dirty="0" smtClean="0">
                <a:latin typeface="Keep Calm Med" pitchFamily="2" charset="0"/>
              </a:rPr>
              <a:t>Stone block commemorative statute of Jan </a:t>
            </a:r>
            <a:r>
              <a:rPr lang="en-AU" sz="2800" dirty="0" err="1" smtClean="0">
                <a:latin typeface="Keep Calm Med" pitchFamily="2" charset="0"/>
              </a:rPr>
              <a:t>Zizka</a:t>
            </a:r>
            <a:r>
              <a:rPr lang="en-AU" sz="2800" dirty="0" smtClean="0">
                <a:latin typeface="Keep Calm Med" pitchFamily="2" charset="0"/>
              </a:rPr>
              <a:t> erected in 1920 at the </a:t>
            </a:r>
            <a:r>
              <a:rPr lang="en-AU" sz="2800" dirty="0" err="1" smtClean="0">
                <a:latin typeface="Keep Calm Med" pitchFamily="2" charset="0"/>
              </a:rPr>
              <a:t>Sudomer</a:t>
            </a:r>
            <a:r>
              <a:rPr lang="en-AU" sz="2800" dirty="0" smtClean="0">
                <a:latin typeface="Keep Calm Med" pitchFamily="2" charset="0"/>
              </a:rPr>
              <a:t> battlefield by sculptor </a:t>
            </a:r>
            <a:r>
              <a:rPr lang="en-AU" sz="2800" dirty="0">
                <a:latin typeface="Keep Calm Med" pitchFamily="2" charset="0"/>
              </a:rPr>
              <a:t>Emanuel </a:t>
            </a:r>
            <a:r>
              <a:rPr lang="en-AU" sz="2800" dirty="0" err="1">
                <a:latin typeface="Keep Calm Med" pitchFamily="2" charset="0"/>
              </a:rPr>
              <a:t>Kodet</a:t>
            </a:r>
            <a:r>
              <a:rPr lang="en-AU" sz="2800" dirty="0">
                <a:latin typeface="Keep Calm Med" pitchFamily="2" charset="0"/>
              </a:rPr>
              <a:t> </a:t>
            </a:r>
            <a:r>
              <a:rPr lang="en-AU" sz="2800" dirty="0" smtClean="0">
                <a:latin typeface="Keep Calm Med" pitchFamily="2" charset="0"/>
              </a:rPr>
              <a:t>with </a:t>
            </a:r>
            <a:r>
              <a:rPr lang="en-AU" sz="2800" dirty="0">
                <a:latin typeface="Keep Calm Med" pitchFamily="2" charset="0"/>
              </a:rPr>
              <a:t>the help of builder </a:t>
            </a:r>
            <a:r>
              <a:rPr lang="en-AU" sz="2800" dirty="0" err="1">
                <a:latin typeface="Keep Calm Med" pitchFamily="2" charset="0"/>
              </a:rPr>
              <a:t>František</a:t>
            </a:r>
            <a:r>
              <a:rPr lang="en-AU" sz="2800" dirty="0">
                <a:latin typeface="Keep Calm Med" pitchFamily="2" charset="0"/>
              </a:rPr>
              <a:t> </a:t>
            </a:r>
            <a:r>
              <a:rPr lang="en-AU" sz="2800" dirty="0" err="1" smtClean="0">
                <a:latin typeface="Keep Calm Med" pitchFamily="2" charset="0"/>
              </a:rPr>
              <a:t>Kulíře</a:t>
            </a:r>
            <a:r>
              <a:rPr lang="en-AU" sz="2800" dirty="0" smtClean="0">
                <a:latin typeface="Keep Calm Med" pitchFamily="2" charset="0"/>
              </a:rPr>
              <a:t>.</a:t>
            </a:r>
            <a:endParaRPr lang="en-AU" sz="2800" dirty="0">
              <a:latin typeface="Keep Calm Med" pitchFamily="2" charset="0"/>
            </a:endParaRPr>
          </a:p>
          <a:p>
            <a:pPr algn="ctr"/>
            <a:endParaRPr lang="en-US" sz="2800" dirty="0">
              <a:latin typeface="Keep Calm Med" pitchFamily="2" charset="0"/>
            </a:endParaRPr>
          </a:p>
        </p:txBody>
      </p:sp>
    </p:spTree>
    <p:extLst>
      <p:ext uri="{BB962C8B-B14F-4D97-AF65-F5344CB8AC3E}">
        <p14:creationId xmlns:p14="http://schemas.microsoft.com/office/powerpoint/2010/main" val="18984412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95536" y="260648"/>
            <a:ext cx="8229600" cy="5126038"/>
          </a:xfrm>
        </p:spPr>
        <p:txBody>
          <a:bodyPr>
            <a:noAutofit/>
          </a:bodyPr>
          <a:lstStyle/>
          <a:p>
            <a:r>
              <a:rPr lang="en-US" sz="2000" dirty="0"/>
              <a:t>The </a:t>
            </a:r>
            <a:r>
              <a:rPr lang="en-US" sz="2000" b="1" dirty="0"/>
              <a:t>Battle of </a:t>
            </a:r>
            <a:r>
              <a:rPr lang="en-US" sz="2000" b="1" dirty="0" err="1"/>
              <a:t>Sudomĕř</a:t>
            </a:r>
            <a:r>
              <a:rPr lang="en-US" sz="2000" dirty="0"/>
              <a:t> was fought on 25 March 1420, between Catholic and Hussite forces. The Hussites were led by Břeněk of </a:t>
            </a:r>
            <a:r>
              <a:rPr lang="en-US" sz="2000" dirty="0" err="1"/>
              <a:t>Švihov</a:t>
            </a:r>
            <a:r>
              <a:rPr lang="en-US" sz="2000" dirty="0"/>
              <a:t> - who was killed in battle - and Jan Žižka, whose forces proved victorious. </a:t>
            </a:r>
            <a:endParaRPr lang="en-US" sz="2000" dirty="0" smtClean="0"/>
          </a:p>
          <a:p>
            <a:r>
              <a:rPr lang="en-US" sz="2000" dirty="0" smtClean="0"/>
              <a:t>This </a:t>
            </a:r>
            <a:r>
              <a:rPr lang="en-US" sz="2000" dirty="0"/>
              <a:t>was the second major battle of the Hussite Wars; the first battle, the Battle of </a:t>
            </a:r>
            <a:r>
              <a:rPr lang="en-US" sz="2000" dirty="0" err="1"/>
              <a:t>Nekmíř</a:t>
            </a:r>
            <a:r>
              <a:rPr lang="en-US" sz="2000" dirty="0"/>
              <a:t>, was more of a Hussite retreat than a true fight.</a:t>
            </a:r>
          </a:p>
          <a:p>
            <a:r>
              <a:rPr lang="en-US" sz="2000" dirty="0"/>
              <a:t>The Battle of </a:t>
            </a:r>
            <a:r>
              <a:rPr lang="en-US" sz="2000" dirty="0" err="1"/>
              <a:t>Sudomĕř</a:t>
            </a:r>
            <a:r>
              <a:rPr lang="en-US" sz="2000" dirty="0"/>
              <a:t> began after Hussite forces which had taken up temporary fortifications on the plains were found by Royalist forces, who closed in for an attack. The Hussites were greatly outnumbered 5 to 1, and initially hoisted the white flag, but when the Royalists refused to accept their surrender the battle truly began.</a:t>
            </a:r>
          </a:p>
          <a:p>
            <a:r>
              <a:rPr lang="en-US" sz="2000" dirty="0"/>
              <a:t>Though outnumbered and comparatively ill-equipped, facing heavily </a:t>
            </a:r>
            <a:r>
              <a:rPr lang="en-US" sz="2000" dirty="0" err="1"/>
              <a:t>armoured</a:t>
            </a:r>
            <a:r>
              <a:rPr lang="en-US" sz="2000" dirty="0"/>
              <a:t> knights, the Hussites had fortified their surroundings ingeniously. Their flank was protected by war wagons loaded with arquebusiers, and many large ponds and marshy areas surrounded the Hussite infantry - ground which the Royalist Cavalry could not hope to cross</a:t>
            </a:r>
            <a:r>
              <a:rPr lang="en-US" sz="2000" dirty="0" smtClean="0"/>
              <a:t>.</a:t>
            </a:r>
            <a:endParaRPr lang="en-US" sz="2000" dirty="0"/>
          </a:p>
        </p:txBody>
      </p:sp>
    </p:spTree>
    <p:extLst>
      <p:ext uri="{BB962C8B-B14F-4D97-AF65-F5344CB8AC3E}">
        <p14:creationId xmlns:p14="http://schemas.microsoft.com/office/powerpoint/2010/main" val="1615779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310" r="1016" b="6181"/>
          <a:stretch/>
        </p:blipFill>
        <p:spPr>
          <a:xfrm>
            <a:off x="0" y="0"/>
            <a:ext cx="9144000" cy="6858000"/>
          </a:xfrm>
          <a:prstGeom prst="rect">
            <a:avLst/>
          </a:prstGeom>
        </p:spPr>
      </p:pic>
    </p:spTree>
    <p:extLst>
      <p:ext uri="{BB962C8B-B14F-4D97-AF65-F5344CB8AC3E}">
        <p14:creationId xmlns:p14="http://schemas.microsoft.com/office/powerpoint/2010/main" val="38134977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95536" y="260648"/>
            <a:ext cx="8229600" cy="5126038"/>
          </a:xfrm>
        </p:spPr>
        <p:txBody>
          <a:bodyPr>
            <a:noAutofit/>
          </a:bodyPr>
          <a:lstStyle/>
          <a:p>
            <a:r>
              <a:rPr lang="en-US" sz="2000" dirty="0" smtClean="0"/>
              <a:t>One </a:t>
            </a:r>
            <a:r>
              <a:rPr lang="en-US" sz="2000" dirty="0"/>
              <a:t>thousand Johannites from Strakonice led by </a:t>
            </a:r>
            <a:r>
              <a:rPr lang="en-US" sz="2000" dirty="0" err="1"/>
              <a:t>Jindřich</a:t>
            </a:r>
            <a:r>
              <a:rPr lang="en-US" sz="2000" dirty="0"/>
              <a:t> of Hradec - killed in battle - attacked war wagons placed on a slim dam, with huge casualties but no success. </a:t>
            </a:r>
            <a:endParaRPr lang="en-US" sz="2000" dirty="0" smtClean="0"/>
          </a:p>
          <a:p>
            <a:r>
              <a:rPr lang="en-US" sz="2000" dirty="0" smtClean="0"/>
              <a:t>After </a:t>
            </a:r>
            <a:r>
              <a:rPr lang="en-US" sz="2000" dirty="0"/>
              <a:t>that, another thousand Royalist cavalrymen, led by Peter von </a:t>
            </a:r>
            <a:r>
              <a:rPr lang="en-US" sz="2000" dirty="0" err="1"/>
              <a:t>Konopischt</a:t>
            </a:r>
            <a:r>
              <a:rPr lang="en-US" sz="2000" dirty="0"/>
              <a:t> of Sternberg - killed in the Battle of </a:t>
            </a:r>
            <a:r>
              <a:rPr lang="en-US" sz="2000" dirty="0" err="1"/>
              <a:t>Vítkov</a:t>
            </a:r>
            <a:r>
              <a:rPr lang="en-US" sz="2000" dirty="0"/>
              <a:t> Hill later that year - rushed a weakly held side of the Hussite formation, but were mired in marshy ground. They dismounted in order to progress, but soon found themselves mired once more. Following this, the Hussite light infantry equipped with flails were able to easily finish the cavalrymen.</a:t>
            </a:r>
          </a:p>
          <a:p>
            <a:r>
              <a:rPr lang="en-US" sz="2000" dirty="0"/>
              <a:t>The battle ended with the advance of night and fog, during which Žižka and the Hussite forces were able to escape. Though the Catholic Royalists were not entirely defeated, the fact the Hussites were able to inflict such heavy casualties with so few men, and then escape soundly proved to be a great victory. Only 400 </a:t>
            </a:r>
            <a:r>
              <a:rPr lang="en-US" sz="2000" dirty="0" smtClean="0"/>
              <a:t>Hussites </a:t>
            </a:r>
            <a:r>
              <a:rPr lang="en-US" sz="2000" dirty="0"/>
              <a:t>- farmers and townsmen, including women and children - beat the 2,000-strong force of heavily </a:t>
            </a:r>
            <a:r>
              <a:rPr lang="en-US" sz="2000" dirty="0" err="1"/>
              <a:t>armoured</a:t>
            </a:r>
            <a:r>
              <a:rPr lang="en-US" sz="2000" dirty="0"/>
              <a:t> cavalry. Hussite General, Jan Žižka, through superior knowledge of tactics and terrain, along with the highly effective deployment of </a:t>
            </a:r>
            <a:r>
              <a:rPr lang="cs-CZ" sz="2000" i="1" dirty="0"/>
              <a:t>vozová hradba</a:t>
            </a:r>
            <a:r>
              <a:rPr lang="en-US" sz="2000" dirty="0"/>
              <a:t> (wagon fort) strategies, won the day.</a:t>
            </a:r>
          </a:p>
          <a:p>
            <a:endParaRPr lang="en-US" sz="2000" dirty="0"/>
          </a:p>
        </p:txBody>
      </p:sp>
    </p:spTree>
    <p:extLst>
      <p:ext uri="{BB962C8B-B14F-4D97-AF65-F5344CB8AC3E}">
        <p14:creationId xmlns:p14="http://schemas.microsoft.com/office/powerpoint/2010/main" val="6134550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643155"/>
          </a:xfrm>
          <a:prstGeom prst="rect">
            <a:avLst/>
          </a:prstGeom>
        </p:spPr>
      </p:pic>
      <p:sp>
        <p:nvSpPr>
          <p:cNvPr id="3" name="TextBox 2"/>
          <p:cNvSpPr txBox="1"/>
          <p:nvPr/>
        </p:nvSpPr>
        <p:spPr>
          <a:xfrm>
            <a:off x="-36512" y="5661248"/>
            <a:ext cx="9333324" cy="400110"/>
          </a:xfrm>
          <a:prstGeom prst="rect">
            <a:avLst/>
          </a:prstGeom>
          <a:noFill/>
        </p:spPr>
        <p:txBody>
          <a:bodyPr wrap="none" rtlCol="0">
            <a:spAutoFit/>
          </a:bodyPr>
          <a:lstStyle/>
          <a:p>
            <a:r>
              <a:rPr lang="en-AU" sz="2000" dirty="0"/>
              <a:t>Part of the </a:t>
            </a:r>
            <a:r>
              <a:rPr lang="en-AU" sz="2000" dirty="0" smtClean="0"/>
              <a:t>classic 1955 film “Jan Žižka” by  </a:t>
            </a:r>
            <a:r>
              <a:rPr lang="en-AU" sz="2000" dirty="0"/>
              <a:t>director </a:t>
            </a:r>
            <a:r>
              <a:rPr lang="en-AU" sz="2000" dirty="0" err="1"/>
              <a:t>Otakar</a:t>
            </a:r>
            <a:r>
              <a:rPr lang="en-AU" sz="2000" dirty="0"/>
              <a:t> </a:t>
            </a:r>
            <a:r>
              <a:rPr lang="en-AU" sz="2000" dirty="0" err="1"/>
              <a:t>Vávra</a:t>
            </a:r>
            <a:r>
              <a:rPr lang="en-AU" sz="2000" dirty="0"/>
              <a:t> was </a:t>
            </a:r>
            <a:r>
              <a:rPr lang="en-AU" sz="2000" dirty="0" smtClean="0"/>
              <a:t>filmed on location.</a:t>
            </a:r>
            <a:endParaRPr lang="en-US" sz="2000" dirty="0"/>
          </a:p>
        </p:txBody>
      </p:sp>
    </p:spTree>
    <p:extLst>
      <p:ext uri="{BB962C8B-B14F-4D97-AF65-F5344CB8AC3E}">
        <p14:creationId xmlns:p14="http://schemas.microsoft.com/office/powerpoint/2010/main" val="30597999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0" y="-12139"/>
            <a:ext cx="9252520" cy="6869295"/>
          </a:xfrm>
          <a:prstGeom prst="rect">
            <a:avLst/>
          </a:prstGeom>
        </p:spPr>
      </p:pic>
    </p:spTree>
    <p:extLst>
      <p:ext uri="{BB962C8B-B14F-4D97-AF65-F5344CB8AC3E}">
        <p14:creationId xmlns:p14="http://schemas.microsoft.com/office/powerpoint/2010/main" val="30606019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294355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2700209"/>
            <a:ext cx="8597290" cy="584775"/>
          </a:xfrm>
          <a:prstGeom prst="rect">
            <a:avLst/>
          </a:prstGeom>
          <a:noFill/>
        </p:spPr>
        <p:txBody>
          <a:bodyPr wrap="none" rtlCol="0">
            <a:spAutoFit/>
          </a:bodyPr>
          <a:lstStyle/>
          <a:p>
            <a:pPr algn="ctr"/>
            <a:r>
              <a:rPr lang="en-US" sz="3200" dirty="0"/>
              <a:t>https://www.youtube.com/watch?v=wJB3E8Qbjyg</a:t>
            </a:r>
          </a:p>
        </p:txBody>
      </p:sp>
    </p:spTree>
    <p:extLst>
      <p:ext uri="{BB962C8B-B14F-4D97-AF65-F5344CB8AC3E}">
        <p14:creationId xmlns:p14="http://schemas.microsoft.com/office/powerpoint/2010/main" val="11008199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5416"/>
            <a:ext cx="9144000" cy="10225136"/>
          </a:xfrm>
          <a:prstGeom prst="rect">
            <a:avLst/>
          </a:prstGeom>
        </p:spPr>
      </p:pic>
    </p:spTree>
    <p:extLst>
      <p:ext uri="{BB962C8B-B14F-4D97-AF65-F5344CB8AC3E}">
        <p14:creationId xmlns:p14="http://schemas.microsoft.com/office/powerpoint/2010/main" val="21809051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226165" cy="6885384"/>
          </a:xfrm>
          <a:prstGeom prst="rect">
            <a:avLst/>
          </a:prstGeom>
        </p:spPr>
      </p:pic>
    </p:spTree>
    <p:extLst>
      <p:ext uri="{BB962C8B-B14F-4D97-AF65-F5344CB8AC3E}">
        <p14:creationId xmlns:p14="http://schemas.microsoft.com/office/powerpoint/2010/main" val="30876995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41032"/>
          </a:xfrm>
          <a:prstGeom prst="rect">
            <a:avLst/>
          </a:prstGeom>
        </p:spPr>
      </p:pic>
      <p:sp>
        <p:nvSpPr>
          <p:cNvPr id="3" name="Rectangle 2"/>
          <p:cNvSpPr/>
          <p:nvPr/>
        </p:nvSpPr>
        <p:spPr>
          <a:xfrm>
            <a:off x="107504" y="692696"/>
            <a:ext cx="1737720" cy="461665"/>
          </a:xfrm>
          <a:prstGeom prst="rect">
            <a:avLst/>
          </a:prstGeom>
        </p:spPr>
        <p:txBody>
          <a:bodyPr wrap="none">
            <a:spAutoFit/>
          </a:bodyPr>
          <a:lstStyle/>
          <a:p>
            <a:r>
              <a:rPr lang="en-US" sz="2400" b="1" dirty="0"/>
              <a:t>Feudal lords</a:t>
            </a:r>
          </a:p>
        </p:txBody>
      </p:sp>
    </p:spTree>
    <p:extLst>
      <p:ext uri="{BB962C8B-B14F-4D97-AF65-F5344CB8AC3E}">
        <p14:creationId xmlns:p14="http://schemas.microsoft.com/office/powerpoint/2010/main" val="23430698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36" y="0"/>
            <a:ext cx="9189471" cy="6857999"/>
          </a:xfrm>
          <a:prstGeom prst="rect">
            <a:avLst/>
          </a:prstGeom>
        </p:spPr>
      </p:pic>
    </p:spTree>
    <p:extLst>
      <p:ext uri="{BB962C8B-B14F-4D97-AF65-F5344CB8AC3E}">
        <p14:creationId xmlns:p14="http://schemas.microsoft.com/office/powerpoint/2010/main" val="9904487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94"/>
            <a:ext cx="9144000" cy="6848905"/>
          </a:xfrm>
          <a:prstGeom prst="rect">
            <a:avLst/>
          </a:prstGeom>
        </p:spPr>
      </p:pic>
    </p:spTree>
    <p:extLst>
      <p:ext uri="{BB962C8B-B14F-4D97-AF65-F5344CB8AC3E}">
        <p14:creationId xmlns:p14="http://schemas.microsoft.com/office/powerpoint/2010/main" val="990448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172"/>
          <a:stretch/>
        </p:blipFill>
        <p:spPr>
          <a:xfrm>
            <a:off x="0" y="10296"/>
            <a:ext cx="9156435" cy="6363496"/>
          </a:xfrm>
          <a:prstGeom prst="rect">
            <a:avLst/>
          </a:prstGeom>
        </p:spPr>
      </p:pic>
    </p:spTree>
    <p:extLst>
      <p:ext uri="{BB962C8B-B14F-4D97-AF65-F5344CB8AC3E}">
        <p14:creationId xmlns:p14="http://schemas.microsoft.com/office/powerpoint/2010/main" val="40480045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3980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191"/>
            <a:ext cx="9144000" cy="6821618"/>
          </a:xfrm>
          <a:prstGeom prst="rect">
            <a:avLst/>
          </a:prstGeom>
        </p:spPr>
      </p:pic>
    </p:spTree>
    <p:extLst>
      <p:ext uri="{BB962C8B-B14F-4D97-AF65-F5344CB8AC3E}">
        <p14:creationId xmlns:p14="http://schemas.microsoft.com/office/powerpoint/2010/main" val="9904487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30713"/>
          </a:xfrm>
          <a:prstGeom prst="rect">
            <a:avLst/>
          </a:prstGeom>
        </p:spPr>
      </p:pic>
    </p:spTree>
    <p:extLst>
      <p:ext uri="{BB962C8B-B14F-4D97-AF65-F5344CB8AC3E}">
        <p14:creationId xmlns:p14="http://schemas.microsoft.com/office/powerpoint/2010/main" val="9904487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343"/>
            <a:ext cx="9180512" cy="6851313"/>
          </a:xfrm>
          <a:prstGeom prst="rect">
            <a:avLst/>
          </a:prstGeom>
        </p:spPr>
      </p:pic>
    </p:spTree>
    <p:extLst>
      <p:ext uri="{BB962C8B-B14F-4D97-AF65-F5344CB8AC3E}">
        <p14:creationId xmlns:p14="http://schemas.microsoft.com/office/powerpoint/2010/main" val="28206234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4000" cy="6841032"/>
          </a:xfrm>
          <a:prstGeom prst="rect">
            <a:avLst/>
          </a:prstGeom>
        </p:spPr>
      </p:pic>
    </p:spTree>
    <p:extLst>
      <p:ext uri="{BB962C8B-B14F-4D97-AF65-F5344CB8AC3E}">
        <p14:creationId xmlns:p14="http://schemas.microsoft.com/office/powerpoint/2010/main" val="24131232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36" y="0"/>
            <a:ext cx="9189471" cy="6858000"/>
          </a:xfrm>
          <a:prstGeom prst="rect">
            <a:avLst/>
          </a:prstGeom>
        </p:spPr>
      </p:pic>
    </p:spTree>
    <p:extLst>
      <p:ext uri="{BB962C8B-B14F-4D97-AF65-F5344CB8AC3E}">
        <p14:creationId xmlns:p14="http://schemas.microsoft.com/office/powerpoint/2010/main" val="14451700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074" y="1916832"/>
            <a:ext cx="8442397" cy="2940999"/>
          </a:xfrm>
          <a:prstGeom prst="rect">
            <a:avLst/>
          </a:prstGeom>
        </p:spPr>
      </p:pic>
    </p:spTree>
    <p:extLst>
      <p:ext uri="{BB962C8B-B14F-4D97-AF65-F5344CB8AC3E}">
        <p14:creationId xmlns:p14="http://schemas.microsoft.com/office/powerpoint/2010/main" val="28367957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19169"/>
            <a:ext cx="8229600" cy="6062159"/>
          </a:xfrm>
        </p:spPr>
        <p:txBody>
          <a:bodyPr>
            <a:noAutofit/>
          </a:bodyPr>
          <a:lstStyle/>
          <a:p>
            <a:pPr>
              <a:lnSpc>
                <a:spcPts val="2400"/>
              </a:lnSpc>
            </a:pPr>
            <a:r>
              <a:rPr lang="en-AU" sz="2400" dirty="0"/>
              <a:t>In January of 1421, Jan </a:t>
            </a:r>
            <a:r>
              <a:rPr lang="en-AU" sz="2400" dirty="0" err="1"/>
              <a:t>Zizka</a:t>
            </a:r>
            <a:r>
              <a:rPr lang="en-AU" sz="2400" dirty="0"/>
              <a:t> started new operations in the Pilsen area, long strong supporters of the Royalist cause. </a:t>
            </a:r>
            <a:endParaRPr lang="en-AU" sz="2400" dirty="0" smtClean="0"/>
          </a:p>
          <a:p>
            <a:pPr>
              <a:lnSpc>
                <a:spcPts val="2400"/>
              </a:lnSpc>
            </a:pPr>
            <a:r>
              <a:rPr lang="en-AU" sz="2400" dirty="0" smtClean="0"/>
              <a:t>He </a:t>
            </a:r>
            <a:r>
              <a:rPr lang="en-AU" sz="2400" dirty="0"/>
              <a:t>surprised his enemies, both by attacking in the winter, and by approaching via a circuitous route. Fortified monasteries, villages, and castles fell to the Hussites in rapid succession. </a:t>
            </a:r>
            <a:endParaRPr lang="en-AU" sz="2400" dirty="0" smtClean="0"/>
          </a:p>
          <a:p>
            <a:pPr>
              <a:lnSpc>
                <a:spcPts val="2400"/>
              </a:lnSpc>
            </a:pPr>
            <a:r>
              <a:rPr lang="en-AU" sz="2400" dirty="0" smtClean="0"/>
              <a:t>Upon </a:t>
            </a:r>
            <a:r>
              <a:rPr lang="en-AU" sz="2400" dirty="0"/>
              <a:t>learning that </a:t>
            </a:r>
            <a:r>
              <a:rPr lang="en-AU" sz="2400" dirty="0" smtClean="0"/>
              <a:t>Bohuslav of </a:t>
            </a:r>
            <a:r>
              <a:rPr lang="en-AU" sz="2400" dirty="0" err="1" smtClean="0"/>
              <a:t>Svamberg</a:t>
            </a:r>
            <a:r>
              <a:rPr lang="en-AU" sz="2400" dirty="0" smtClean="0"/>
              <a:t>, </a:t>
            </a:r>
            <a:r>
              <a:rPr lang="en-AU" sz="2400" dirty="0"/>
              <a:t>a leading Royalist noble and skilled commander, had retired to his castle, </a:t>
            </a:r>
            <a:r>
              <a:rPr lang="en-AU" sz="2400" dirty="0" err="1"/>
              <a:t>Zizka</a:t>
            </a:r>
            <a:r>
              <a:rPr lang="en-AU" sz="2400" dirty="0"/>
              <a:t> and his men changed their plans an besieged his stronghold. When it became clear that he couldn't hold out for long, Bohuslav negotiated a surrender. </a:t>
            </a:r>
            <a:endParaRPr lang="en-AU" sz="2400" dirty="0" smtClean="0"/>
          </a:p>
          <a:p>
            <a:pPr>
              <a:lnSpc>
                <a:spcPts val="2400"/>
              </a:lnSpc>
            </a:pPr>
            <a:r>
              <a:rPr lang="en-AU" sz="2400" dirty="0" smtClean="0"/>
              <a:t>The </a:t>
            </a:r>
            <a:r>
              <a:rPr lang="en-AU" sz="2400" dirty="0"/>
              <a:t>terms granted by </a:t>
            </a:r>
            <a:r>
              <a:rPr lang="en-AU" sz="2400" dirty="0" err="1"/>
              <a:t>Zisza</a:t>
            </a:r>
            <a:r>
              <a:rPr lang="en-AU" sz="2400" dirty="0"/>
              <a:t>, who respected Bohuslav, were quite generous, with Bohuslav being held under house arrest. This caused some grumbling among his </a:t>
            </a:r>
            <a:r>
              <a:rPr lang="en-AU" sz="2400" dirty="0" err="1"/>
              <a:t>taborite</a:t>
            </a:r>
            <a:r>
              <a:rPr lang="en-AU" sz="2400" dirty="0"/>
              <a:t> troops, but they removed one of Sigismund's key supporters. as the year progressed, </a:t>
            </a:r>
            <a:r>
              <a:rPr lang="en-AU" sz="2400" dirty="0" err="1"/>
              <a:t>Zizka</a:t>
            </a:r>
            <a:r>
              <a:rPr lang="en-AU" sz="2400" dirty="0"/>
              <a:t> began paying Bohuslav regular visits, and by October he had converted him to the Hussite cause, and he was released and fought on their behalf.</a:t>
            </a:r>
            <a:endParaRPr lang="en-US" sz="2400" dirty="0"/>
          </a:p>
        </p:txBody>
      </p:sp>
    </p:spTree>
    <p:extLst>
      <p:ext uri="{BB962C8B-B14F-4D97-AF65-F5344CB8AC3E}">
        <p14:creationId xmlns:p14="http://schemas.microsoft.com/office/powerpoint/2010/main" val="24367670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573" r="5573"/>
          <a:stretch/>
        </p:blipFill>
        <p:spPr>
          <a:xfrm>
            <a:off x="0" y="0"/>
            <a:ext cx="9144000" cy="6858000"/>
          </a:xfrm>
          <a:prstGeom prst="rect">
            <a:avLst/>
          </a:prstGeom>
        </p:spPr>
      </p:pic>
      <p:sp>
        <p:nvSpPr>
          <p:cNvPr id="3" name="Title 1"/>
          <p:cNvSpPr txBox="1">
            <a:spLocks/>
          </p:cNvSpPr>
          <p:nvPr/>
        </p:nvSpPr>
        <p:spPr>
          <a:xfrm>
            <a:off x="457200" y="260648"/>
            <a:ext cx="8229600" cy="582595"/>
          </a:xfrm>
          <a:prstGeom prst="rect">
            <a:avLst/>
          </a:prstGeom>
        </p:spPr>
        <p:txBody>
          <a:bodyPr/>
          <a:lstStyle>
            <a:lvl1pPr algn="ctr" defTabSz="914400" rtl="0" eaLnBrk="1" latinLnBrk="0" hangingPunct="1">
              <a:spcBef>
                <a:spcPct val="0"/>
              </a:spcBef>
              <a:buNone/>
              <a:defRPr sz="3200" b="1" kern="1200">
                <a:solidFill>
                  <a:schemeClr val="tx1"/>
                </a:solidFill>
                <a:latin typeface="+mj-lt"/>
                <a:ea typeface="+mj-ea"/>
                <a:cs typeface="+mj-cs"/>
              </a:defRPr>
            </a:lvl1pPr>
          </a:lstStyle>
          <a:p>
            <a:r>
              <a:rPr lang="en-AU" dirty="0" smtClean="0"/>
              <a:t>The Battle of </a:t>
            </a:r>
            <a:r>
              <a:rPr lang="en-US" dirty="0" err="1"/>
              <a:t>Rábí</a:t>
            </a:r>
            <a:r>
              <a:rPr lang="en-US" dirty="0" smtClean="0"/>
              <a:t> Castle</a:t>
            </a:r>
            <a:br>
              <a:rPr lang="en-US" dirty="0" smtClean="0"/>
            </a:br>
            <a:r>
              <a:rPr lang="en-US" sz="2800" dirty="0" smtClean="0"/>
              <a:t>25 October 1421</a:t>
            </a:r>
            <a:endParaRPr lang="en-US" sz="2800" dirty="0"/>
          </a:p>
        </p:txBody>
      </p:sp>
    </p:spTree>
    <p:extLst>
      <p:ext uri="{BB962C8B-B14F-4D97-AF65-F5344CB8AC3E}">
        <p14:creationId xmlns:p14="http://schemas.microsoft.com/office/powerpoint/2010/main" val="18395760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a:spLocks noChangeAspect="1" noChangeArrowheads="1"/>
          </p:cNvSpPr>
          <p:nvPr/>
        </p:nvSpPr>
        <p:spPr bwMode="auto">
          <a:xfrm>
            <a:off x="63500" y="-136525"/>
            <a:ext cx="13115925" cy="8743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p:cNvSpPr>
            <a:spLocks noChangeAspect="1" noChangeArrowheads="1"/>
          </p:cNvSpPr>
          <p:nvPr/>
        </p:nvSpPr>
        <p:spPr bwMode="auto">
          <a:xfrm>
            <a:off x="215900" y="15875"/>
            <a:ext cx="13115925" cy="8743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itle 3"/>
          <p:cNvSpPr>
            <a:spLocks noGrp="1"/>
          </p:cNvSpPr>
          <p:nvPr>
            <p:ph type="title"/>
          </p:nvPr>
        </p:nvSpPr>
        <p:spPr/>
        <p:txBody>
          <a:bodyPr/>
          <a:lstStyle/>
          <a:p>
            <a:r>
              <a:rPr lang="en-AU" dirty="0" smtClean="0"/>
              <a:t>Rabi Castle</a:t>
            </a:r>
            <a:endParaRPr lang="en-US" dirty="0"/>
          </a:p>
        </p:txBody>
      </p:sp>
      <p:sp>
        <p:nvSpPr>
          <p:cNvPr id="5" name="Content Placeholder 4"/>
          <p:cNvSpPr>
            <a:spLocks noGrp="1"/>
          </p:cNvSpPr>
          <p:nvPr>
            <p:ph idx="1"/>
          </p:nvPr>
        </p:nvSpPr>
        <p:spPr>
          <a:xfrm>
            <a:off x="518864" y="836712"/>
            <a:ext cx="8229600" cy="5525234"/>
          </a:xfrm>
        </p:spPr>
        <p:txBody>
          <a:bodyPr>
            <a:noAutofit/>
          </a:bodyPr>
          <a:lstStyle/>
          <a:p>
            <a:pPr>
              <a:lnSpc>
                <a:spcPts val="1800"/>
              </a:lnSpc>
            </a:pPr>
            <a:r>
              <a:rPr lang="en-US" sz="2000" dirty="0" err="1" smtClean="0"/>
              <a:t>Rábí</a:t>
            </a:r>
            <a:r>
              <a:rPr lang="en-US" sz="2000" dirty="0" smtClean="0"/>
              <a:t> </a:t>
            </a:r>
            <a:r>
              <a:rPr lang="en-US" sz="2000" dirty="0"/>
              <a:t>Castle dates from </a:t>
            </a:r>
            <a:r>
              <a:rPr lang="en-US" sz="2000" dirty="0" smtClean="0"/>
              <a:t>before 1380. </a:t>
            </a:r>
            <a:r>
              <a:rPr lang="en-US" sz="2000" dirty="0"/>
              <a:t>It </a:t>
            </a:r>
            <a:r>
              <a:rPr lang="en-US" sz="2000" dirty="0" smtClean="0"/>
              <a:t>was established to </a:t>
            </a:r>
            <a:r>
              <a:rPr lang="en-US" sz="2000" dirty="0"/>
              <a:t>protect trade routes along the Otava and also to inspect gold-bearing deposits in </a:t>
            </a:r>
            <a:r>
              <a:rPr lang="en-US" sz="2000" dirty="0" smtClean="0"/>
              <a:t>it. A strong </a:t>
            </a:r>
            <a:r>
              <a:rPr lang="en-US" sz="2000" dirty="0"/>
              <a:t>palace, ramparts and a </a:t>
            </a:r>
            <a:r>
              <a:rPr lang="en-US" sz="2000" dirty="0" smtClean="0"/>
              <a:t>keep was later reinforced with an </a:t>
            </a:r>
            <a:r>
              <a:rPr lang="en-US" sz="2000" dirty="0"/>
              <a:t>outer ward and two square towers.</a:t>
            </a:r>
          </a:p>
          <a:p>
            <a:pPr>
              <a:lnSpc>
                <a:spcPts val="1800"/>
              </a:lnSpc>
            </a:pPr>
            <a:r>
              <a:rPr lang="en-US" sz="2000" dirty="0"/>
              <a:t>At the start of the Hussite rebellions, the </a:t>
            </a:r>
            <a:r>
              <a:rPr lang="en-US" sz="2000" dirty="0" err="1"/>
              <a:t>Švihovský</a:t>
            </a:r>
            <a:r>
              <a:rPr lang="en-US" sz="2000" dirty="0"/>
              <a:t> family </a:t>
            </a:r>
            <a:r>
              <a:rPr lang="en-US" sz="2000" dirty="0" smtClean="0"/>
              <a:t>established a haven for </a:t>
            </a:r>
            <a:r>
              <a:rPr lang="en-US" sz="2000" dirty="0"/>
              <a:t>supporters of the Catholic side in the district and for their treasures, at </a:t>
            </a:r>
            <a:r>
              <a:rPr lang="en-US" sz="2000" dirty="0" err="1"/>
              <a:t>Rábí</a:t>
            </a:r>
            <a:r>
              <a:rPr lang="en-US" sz="2000" dirty="0"/>
              <a:t>. In 1420–21, the Hussites conquered the castle </a:t>
            </a:r>
            <a:r>
              <a:rPr lang="en-US" sz="2000" dirty="0" smtClean="0"/>
              <a:t>twice.</a:t>
            </a:r>
          </a:p>
          <a:p>
            <a:pPr>
              <a:lnSpc>
                <a:spcPts val="1800"/>
              </a:lnSpc>
            </a:pPr>
            <a:r>
              <a:rPr lang="en-US" sz="2000" dirty="0" smtClean="0"/>
              <a:t>Legend </a:t>
            </a:r>
            <a:r>
              <a:rPr lang="en-US" sz="2000" dirty="0"/>
              <a:t>has it that during the second siege an arrow fired from crossbow hit the trunk of a pear tree and a resulting splinter from the tree hit Jan Žižka in his only good eye</a:t>
            </a:r>
            <a:r>
              <a:rPr lang="en-US" sz="2000" dirty="0" smtClean="0"/>
              <a:t>.</a:t>
            </a:r>
          </a:p>
          <a:p>
            <a:pPr>
              <a:lnSpc>
                <a:spcPts val="1800"/>
              </a:lnSpc>
            </a:pPr>
            <a:r>
              <a:rPr lang="en-US" sz="2000" dirty="0" err="1" smtClean="0"/>
              <a:t>Rabí</a:t>
            </a:r>
            <a:r>
              <a:rPr lang="en-US" sz="2000" dirty="0" smtClean="0"/>
              <a:t> </a:t>
            </a:r>
            <a:r>
              <a:rPr lang="en-US" sz="2000" dirty="0"/>
              <a:t>Castle </a:t>
            </a:r>
            <a:r>
              <a:rPr lang="en-US" sz="2000" dirty="0" smtClean="0"/>
              <a:t>was built </a:t>
            </a:r>
            <a:r>
              <a:rPr lang="en-US" sz="2000" dirty="0"/>
              <a:t>in the form of three separate sections, constructed in tiers above each other. The ramparts were up to 6 metres (20 ft) wide, and had bastions, vallum fortifications and moats. However, building activity exhausted the </a:t>
            </a:r>
            <a:r>
              <a:rPr lang="en-US" sz="2000" dirty="0" err="1"/>
              <a:t>Švihovský</a:t>
            </a:r>
            <a:r>
              <a:rPr lang="en-US" sz="2000" dirty="0"/>
              <a:t> family's finances and the fortifications remained incomplete.</a:t>
            </a:r>
          </a:p>
          <a:p>
            <a:pPr>
              <a:lnSpc>
                <a:spcPts val="1800"/>
              </a:lnSpc>
            </a:pPr>
            <a:r>
              <a:rPr lang="en-US" sz="2000" dirty="0" smtClean="0"/>
              <a:t>Provincial </a:t>
            </a:r>
            <a:r>
              <a:rPr lang="en-US" sz="2000" dirty="0"/>
              <a:t>governor </a:t>
            </a:r>
            <a:r>
              <a:rPr lang="en-US" sz="2000" dirty="0" err="1"/>
              <a:t>Půta</a:t>
            </a:r>
            <a:r>
              <a:rPr lang="en-US" sz="2000" dirty="0"/>
              <a:t> </a:t>
            </a:r>
            <a:r>
              <a:rPr lang="en-US" sz="2000" dirty="0" err="1"/>
              <a:t>Švihovský</a:t>
            </a:r>
            <a:r>
              <a:rPr lang="en-US" sz="2000" dirty="0"/>
              <a:t> </a:t>
            </a:r>
            <a:r>
              <a:rPr lang="en-US" sz="2000" dirty="0" smtClean="0"/>
              <a:t>became </a:t>
            </a:r>
            <a:r>
              <a:rPr lang="en-US" sz="2000" dirty="0"/>
              <a:t>the owner </a:t>
            </a:r>
            <a:r>
              <a:rPr lang="en-US" sz="2000" dirty="0" smtClean="0"/>
              <a:t>in 1479.  An interesting fellow, </a:t>
            </a:r>
            <a:r>
              <a:rPr lang="en-US" sz="2000" dirty="0" err="1" smtClean="0"/>
              <a:t>Půta</a:t>
            </a:r>
            <a:r>
              <a:rPr lang="en-US" sz="2000" dirty="0" smtClean="0"/>
              <a:t> was into alchemy; a </a:t>
            </a:r>
            <a:r>
              <a:rPr lang="en-US" sz="2000" dirty="0"/>
              <a:t>German alchemist who failed to transform lead into gold was </a:t>
            </a:r>
            <a:r>
              <a:rPr lang="en-US" sz="2000" dirty="0" smtClean="0"/>
              <a:t>imprisoned </a:t>
            </a:r>
            <a:r>
              <a:rPr lang="en-US" sz="2000" dirty="0"/>
              <a:t>in the castle's massive prismatic tower</a:t>
            </a:r>
            <a:r>
              <a:rPr lang="en-US" sz="2000" dirty="0" smtClean="0"/>
              <a:t>.</a:t>
            </a:r>
            <a:r>
              <a:rPr lang="en-US" sz="2000" baseline="30000" dirty="0"/>
              <a:t> </a:t>
            </a:r>
            <a:r>
              <a:rPr lang="en-US" sz="2000" dirty="0" smtClean="0"/>
              <a:t> </a:t>
            </a:r>
            <a:r>
              <a:rPr lang="en-US" sz="2000" dirty="0" err="1"/>
              <a:t>Půta</a:t>
            </a:r>
            <a:r>
              <a:rPr lang="en-US" sz="2000" dirty="0"/>
              <a:t> had three nannies walled-in alive for turning his wife against his </a:t>
            </a:r>
            <a:r>
              <a:rPr lang="en-US" sz="2000" dirty="0" smtClean="0"/>
              <a:t>brothers.</a:t>
            </a:r>
            <a:r>
              <a:rPr lang="en-US" sz="2000" baseline="30000" dirty="0"/>
              <a:t> </a:t>
            </a:r>
            <a:endParaRPr lang="en-US" sz="2000" dirty="0"/>
          </a:p>
        </p:txBody>
      </p:sp>
    </p:spTree>
    <p:extLst>
      <p:ext uri="{BB962C8B-B14F-4D97-AF65-F5344CB8AC3E}">
        <p14:creationId xmlns:p14="http://schemas.microsoft.com/office/powerpoint/2010/main" val="29207993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84" y="1039355"/>
            <a:ext cx="9139232" cy="5818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pPr>
              <a:lnSpc>
                <a:spcPts val="3200"/>
              </a:lnSpc>
            </a:pPr>
            <a:r>
              <a:rPr lang="en-AU" dirty="0"/>
              <a:t>Hussite leader Jan </a:t>
            </a:r>
            <a:r>
              <a:rPr lang="en-AU" dirty="0" err="1"/>
              <a:t>Zizka</a:t>
            </a:r>
            <a:r>
              <a:rPr lang="en-AU" dirty="0"/>
              <a:t> 1360-1424 dying from the plague at </a:t>
            </a:r>
            <a:r>
              <a:rPr lang="en-AU" dirty="0" err="1"/>
              <a:t>Pribyslav</a:t>
            </a:r>
            <a:r>
              <a:rPr lang="en-AU" dirty="0"/>
              <a:t> on October </a:t>
            </a:r>
            <a:r>
              <a:rPr lang="en-AU" dirty="0" smtClean="0"/>
              <a:t>11, 1424.</a:t>
            </a:r>
            <a:endParaRPr lang="en-US" dirty="0"/>
          </a:p>
        </p:txBody>
      </p:sp>
    </p:spTree>
    <p:extLst>
      <p:ext uri="{BB962C8B-B14F-4D97-AF65-F5344CB8AC3E}">
        <p14:creationId xmlns:p14="http://schemas.microsoft.com/office/powerpoint/2010/main" val="1173657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941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0" y="4797152"/>
            <a:ext cx="9144000" cy="20608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2200"/>
            <a:ext cx="9144000" cy="394109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6299" y="608152"/>
            <a:ext cx="1331402" cy="1904733"/>
          </a:xfrm>
          <a:prstGeom prst="rect">
            <a:avLst/>
          </a:prstGeom>
        </p:spPr>
      </p:pic>
    </p:spTree>
    <p:extLst>
      <p:ext uri="{BB962C8B-B14F-4D97-AF65-F5344CB8AC3E}">
        <p14:creationId xmlns:p14="http://schemas.microsoft.com/office/powerpoint/2010/main" val="838222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749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121354" y="2276872"/>
            <a:ext cx="4152099" cy="1323439"/>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AU" sz="4000" b="1" cap="small"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dobe Garamond Pro" pitchFamily="18" charset="0"/>
              </a:rPr>
              <a:t>Warrior of </a:t>
            </a:r>
            <a:r>
              <a:rPr lang="en-AU" sz="4000" b="1" cap="small"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dobe Garamond Pro" pitchFamily="18" charset="0"/>
              </a:rPr>
              <a:t>God</a:t>
            </a:r>
            <a:br>
              <a:rPr lang="en-AU" sz="4000" b="1" cap="small"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dobe Garamond Pro" pitchFamily="18" charset="0"/>
              </a:rPr>
            </a:br>
            <a:r>
              <a:rPr lang="en-AU" sz="4000" b="1" cap="small"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dobe Garamond Pro" pitchFamily="18" charset="0"/>
              </a:rPr>
              <a:t>(</a:t>
            </a:r>
            <a:r>
              <a:rPr lang="en-AU" sz="4000" b="1" cap="small"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dobe Garamond Pro" pitchFamily="18" charset="0"/>
              </a:rPr>
              <a:t>Jan Žižka)</a:t>
            </a:r>
            <a:endParaRPr lang="en-US" sz="4000" b="1" cap="small"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dobe Garamond Pro" pitchFamily="18" charset="0"/>
            </a:endParaRPr>
          </a:p>
        </p:txBody>
      </p:sp>
      <p:sp>
        <p:nvSpPr>
          <p:cNvPr id="3" name="TextBox 2"/>
          <p:cNvSpPr txBox="1"/>
          <p:nvPr/>
        </p:nvSpPr>
        <p:spPr>
          <a:xfrm>
            <a:off x="395536" y="3989963"/>
            <a:ext cx="3588943" cy="2031325"/>
          </a:xfrm>
          <a:prstGeom prst="rect">
            <a:avLst/>
          </a:prstGeom>
          <a:noFill/>
          <a:ln w="19050">
            <a:solidFill>
              <a:schemeClr val="bg1"/>
            </a:solidFill>
          </a:ln>
        </p:spPr>
        <p:txBody>
          <a:bodyPr wrap="square" lIns="90000" rIns="90000" rtlCol="0">
            <a:spAutoFit/>
          </a:bodyPr>
          <a:lstStyle/>
          <a:p>
            <a:pPr algn="just"/>
            <a:r>
              <a:rPr lang="en-AU" dirty="0" smtClean="0">
                <a:solidFill>
                  <a:schemeClr val="bg1"/>
                </a:solidFill>
              </a:rPr>
              <a:t>Go </a:t>
            </a:r>
            <a:r>
              <a:rPr lang="en-AU" dirty="0">
                <a:solidFill>
                  <a:schemeClr val="bg1"/>
                </a:solidFill>
              </a:rPr>
              <a:t>back to the period that preceded the outburst of Hussite </a:t>
            </a:r>
            <a:r>
              <a:rPr lang="en-AU" dirty="0" smtClean="0">
                <a:solidFill>
                  <a:schemeClr val="bg1"/>
                </a:solidFill>
              </a:rPr>
              <a:t>fanaticism in a </a:t>
            </a:r>
            <a:r>
              <a:rPr lang="en-AU" dirty="0">
                <a:solidFill>
                  <a:schemeClr val="bg1"/>
                </a:solidFill>
              </a:rPr>
              <a:t>film about the power of passion, revenge and the meaning of the struggle for justice. A film from the dawn of the undefeated Czech leader Jan </a:t>
            </a:r>
            <a:r>
              <a:rPr lang="en-AU" dirty="0">
                <a:ln w="11430"/>
                <a:solidFill>
                  <a:schemeClr val="bg1"/>
                </a:solidFill>
                <a:effectLst>
                  <a:outerShdw blurRad="80000" dist="40000" dir="5040000" algn="tl">
                    <a:srgbClr val="000000">
                      <a:alpha val="30000"/>
                    </a:srgbClr>
                  </a:outerShdw>
                </a:effectLst>
              </a:rPr>
              <a:t>Žižka</a:t>
            </a:r>
            <a:r>
              <a:rPr lang="en-AU" dirty="0" smtClean="0">
                <a:solidFill>
                  <a:schemeClr val="bg1"/>
                </a:solidFill>
              </a:rPr>
              <a:t> </a:t>
            </a:r>
            <a:r>
              <a:rPr lang="en-AU" dirty="0">
                <a:solidFill>
                  <a:schemeClr val="bg1"/>
                </a:solidFill>
              </a:rPr>
              <a:t>of </a:t>
            </a:r>
            <a:r>
              <a:rPr lang="en-AU" dirty="0" err="1">
                <a:solidFill>
                  <a:schemeClr val="bg1"/>
                </a:solidFill>
              </a:rPr>
              <a:t>Trocnov</a:t>
            </a:r>
            <a:r>
              <a:rPr lang="en-AU" dirty="0">
                <a:solidFill>
                  <a:schemeClr val="bg1"/>
                </a:solidFill>
              </a:rPr>
              <a:t>.</a:t>
            </a:r>
            <a:endParaRPr lang="en-US"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57" y="116632"/>
            <a:ext cx="2611635" cy="828464"/>
          </a:xfrm>
          <a:prstGeom prst="rect">
            <a:avLst/>
          </a:prstGeom>
        </p:spPr>
      </p:pic>
      <p:sp>
        <p:nvSpPr>
          <p:cNvPr id="5" name="Rectangle 4"/>
          <p:cNvSpPr/>
          <p:nvPr/>
        </p:nvSpPr>
        <p:spPr>
          <a:xfrm>
            <a:off x="0" y="980728"/>
            <a:ext cx="4284390"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22" y="1196752"/>
            <a:ext cx="4284390" cy="2160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entagon 6"/>
          <p:cNvSpPr/>
          <p:nvPr/>
        </p:nvSpPr>
        <p:spPr>
          <a:xfrm>
            <a:off x="0" y="980728"/>
            <a:ext cx="355871" cy="432048"/>
          </a:xfrm>
          <a:prstGeom prst="homePlate">
            <a:avLst>
              <a:gd name="adj" fmla="val 71164"/>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390" y="0"/>
            <a:ext cx="4859610" cy="6874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55576" y="980728"/>
            <a:ext cx="2929007" cy="461665"/>
          </a:xfrm>
          <a:prstGeom prst="rect">
            <a:avLst/>
          </a:prstGeom>
          <a:noFill/>
        </p:spPr>
        <p:txBody>
          <a:bodyPr wrap="none" rtlCol="0">
            <a:spAutoFit/>
          </a:bodyPr>
          <a:lstStyle/>
          <a:p>
            <a:r>
              <a:rPr lang="en-AU" sz="2400" dirty="0">
                <a:latin typeface="Keep Calm Med" pitchFamily="2" charset="0"/>
              </a:rPr>
              <a:t>IN </a:t>
            </a:r>
            <a:r>
              <a:rPr lang="en-AU" sz="2400" dirty="0" smtClean="0">
                <a:latin typeface="Keep Calm Med" pitchFamily="2" charset="0"/>
              </a:rPr>
              <a:t>PRODUCTION</a:t>
            </a:r>
            <a:endParaRPr lang="en-US" sz="2400" dirty="0">
              <a:latin typeface="Keep Calm Med" pitchFamily="2" charset="0"/>
            </a:endParaRPr>
          </a:p>
        </p:txBody>
      </p:sp>
    </p:spTree>
    <p:extLst>
      <p:ext uri="{BB962C8B-B14F-4D97-AF65-F5344CB8AC3E}">
        <p14:creationId xmlns:p14="http://schemas.microsoft.com/office/powerpoint/2010/main" val="34983186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27584" y="3573016"/>
            <a:ext cx="7616416" cy="2341111"/>
          </a:xfrm>
          <a:prstGeom prst="rect">
            <a:avLst/>
          </a:prstGeom>
        </p:spPr>
      </p:pic>
      <p:pic>
        <p:nvPicPr>
          <p:cNvPr id="2050"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524250" y="57048"/>
            <a:ext cx="2095500" cy="340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930647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12118</TotalTime>
  <Words>3291</Words>
  <Application>Microsoft Office PowerPoint</Application>
  <PresentationFormat>On-screen Show (4:3)</PresentationFormat>
  <Paragraphs>315</Paragraphs>
  <Slides>80</Slides>
  <Notes>7</Notes>
  <HiddenSlides>0</HiddenSlides>
  <MMClips>1</MMClips>
  <ScaleCrop>false</ScaleCrop>
  <HeadingPairs>
    <vt:vector size="4" baseType="variant">
      <vt:variant>
        <vt:lpstr>Theme</vt:lpstr>
      </vt:variant>
      <vt:variant>
        <vt:i4>1</vt:i4>
      </vt:variant>
      <vt:variant>
        <vt:lpstr>Slide Titles</vt:lpstr>
      </vt:variant>
      <vt:variant>
        <vt:i4>80</vt:i4>
      </vt:variant>
    </vt:vector>
  </HeadingPairs>
  <TitlesOfParts>
    <vt:vector size="81" baseType="lpstr">
      <vt:lpstr>1_Office Theme</vt:lpstr>
      <vt:lpstr>PowerPoint Presentation</vt:lpstr>
      <vt:lpstr>PowerPoint Presentation</vt:lpstr>
      <vt:lpstr>Battle of Sudoměř 25 March 1420</vt:lpstr>
      <vt:lpstr>Battle of Sudoměř 25 March 1420</vt:lpstr>
      <vt:lpstr>Battle of Sudoměř 25 March 1420</vt:lpstr>
      <vt:lpstr>PowerPoint Presentation</vt:lpstr>
      <vt:lpstr>PowerPoint Presentation</vt:lpstr>
      <vt:lpstr>PowerPoint Presentation</vt:lpstr>
      <vt:lpstr>PowerPoint Presentation</vt:lpstr>
      <vt:lpstr>Jan Hus, Reforming Priest</vt:lpstr>
      <vt:lpstr>PowerPoint Presentation</vt:lpstr>
      <vt:lpstr>The Murder of Jan Hus</vt:lpstr>
      <vt:lpstr>PowerPoint Presentation</vt:lpstr>
      <vt:lpstr>PowerPoint Presentation</vt:lpstr>
      <vt:lpstr>The Murder of Jan Hus</vt:lpstr>
      <vt:lpstr>PowerPoint Presentation</vt:lpstr>
      <vt:lpstr>What were Jan Hus’ crimes?</vt:lpstr>
      <vt:lpstr>PowerPoint Presentation</vt:lpstr>
      <vt:lpstr>The Hussite Wars, 1419-1436</vt:lpstr>
      <vt:lpstr>The Hussite Wars, 1419-1436</vt:lpstr>
      <vt:lpstr>Hussite Tanks - the battle wagon</vt:lpstr>
      <vt:lpstr>Hussite Artillery – guns and ranged weapons</vt:lpstr>
      <vt:lpstr>Hussite Artillery – guns and ranged weapons</vt:lpstr>
      <vt:lpstr>Hussite Artillery – guns and ranged weapons</vt:lpstr>
      <vt:lpstr>Hussite Artillery – howitzers</vt:lpstr>
      <vt:lpstr>Hussite Infantry weapons</vt:lpstr>
      <vt:lpstr>Hussite weapons - music</vt:lpstr>
      <vt:lpstr>Hussite weapons - music</vt:lpstr>
      <vt:lpstr>Hussite weapons - music</vt:lpstr>
      <vt:lpstr>Ktož jsú boží bojovníci</vt:lpstr>
      <vt:lpstr>PowerPoint Presentation</vt:lpstr>
      <vt:lpstr>PowerPoint Presentation</vt:lpstr>
      <vt:lpstr>Battle wagon (wagenburg) tactics</vt:lpstr>
      <vt:lpstr>PHASE 1 - DEFENSE</vt:lpstr>
      <vt:lpstr>PowerPoint Presentation</vt:lpstr>
      <vt:lpstr>PHASE 2 - COUNTERATTACK</vt:lpstr>
      <vt:lpstr>PowerPoint Presentation</vt:lpstr>
      <vt:lpstr>PHASE 2 – COUNTER-ATTACK</vt:lpstr>
      <vt:lpstr>PowerPoint Presentation</vt:lpstr>
      <vt:lpstr>PowerPoint Presentation</vt:lpstr>
      <vt:lpstr>PHASE 3 – FINISH</vt:lpstr>
      <vt:lpstr>PHASE 4 – CONTINUE JOURNEY</vt:lpstr>
      <vt:lpstr>Hussite Hejtman  (General) Jan Žižka </vt:lpstr>
      <vt:lpstr>The 1st Battle of Tannenberg (Battle of Grunwald)</vt:lpstr>
      <vt:lpstr>PowerPoint Presentation</vt:lpstr>
      <vt:lpstr>PowerPoint Presentation</vt:lpstr>
      <vt:lpstr>Hussites</vt:lpstr>
      <vt:lpstr>The Four Bohemian Articles</vt:lpstr>
      <vt:lpstr>PowerPoint Presentation</vt:lpstr>
      <vt:lpstr>Prelude – The Battle of Vyšehrad Castle Captured by the Hussites 25 October 1419</vt:lpstr>
      <vt:lpstr>Vyšehrad – The Castle on the Heights </vt:lpstr>
      <vt:lpstr>PowerPoint Presentation</vt:lpstr>
      <vt:lpstr>PowerPoint Presentation</vt:lpstr>
      <vt:lpstr>Prelude – The Battle of Nekmíř</vt:lpstr>
      <vt:lpstr>Battle of Nekmíř, December 1419</vt:lpstr>
      <vt:lpstr>PowerPoint Presentation</vt:lpstr>
      <vt:lpstr>Battle of Sudoměř, 25 March 1420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Rabi Castle</vt:lpstr>
      <vt:lpstr>Hussite leader Jan Zizka 1360-1424 dying from the plague at Pribyslav on October 11, 1424.</vt:lpstr>
      <vt:lpstr>PowerPoint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Ray Sarlin</dc:creator>
  <cp:lastModifiedBy>Ray Sarlin</cp:lastModifiedBy>
  <cp:revision>735</cp:revision>
  <dcterms:created xsi:type="dcterms:W3CDTF">2010-07-15T04:17:31Z</dcterms:created>
  <dcterms:modified xsi:type="dcterms:W3CDTF">2018-04-23T00:29:01Z</dcterms:modified>
</cp:coreProperties>
</file>